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1"/>
  </p:notesMasterIdLst>
  <p:sldIdLst>
    <p:sldId id="256" r:id="rId2"/>
    <p:sldId id="257" r:id="rId3"/>
    <p:sldId id="264" r:id="rId4"/>
    <p:sldId id="258" r:id="rId5"/>
    <p:sldId id="259" r:id="rId6"/>
    <p:sldId id="260" r:id="rId7"/>
    <p:sldId id="261" r:id="rId8"/>
    <p:sldId id="262" r:id="rId9"/>
    <p:sldId id="263" r:id="rId10"/>
  </p:sldIdLst>
  <p:sldSz cx="9144000" cy="5143500" type="screen16x9"/>
  <p:notesSz cx="6858000" cy="9144000"/>
  <p:embeddedFontLst>
    <p:embeddedFont>
      <p:font typeface="Montserrat" panose="020B0604020202020204" charset="0"/>
      <p:regular r:id="rId12"/>
      <p:bold r:id="rId13"/>
      <p:italic r:id="rId14"/>
      <p:boldItalic r:id="rId15"/>
    </p:embeddedFont>
    <p:embeddedFont>
      <p:font typeface="Oswald" panose="020B0604020202020204" charset="0"/>
      <p:regular r:id="rId16"/>
      <p:bold r:id="rId17"/>
    </p:embeddedFont>
    <p:embeddedFont>
      <p:font typeface="Playfair Display"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83b38ac1d1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83b38ac1d1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64544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83b38ac1d1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83b38ac1d1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09216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718296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358475" y="0"/>
            <a:ext cx="38532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44250" y="1403850"/>
            <a:ext cx="8455500" cy="2146800"/>
          </a:xfrm>
          <a:prstGeom prst="rect">
            <a:avLst/>
          </a:prstGeom>
          <a:solidFill>
            <a:srgbClr val="FFFFFF"/>
          </a:solidFill>
        </p:spPr>
        <p:txBody>
          <a:bodyPr spcFirstLastPara="1" wrap="square" lIns="91425" tIns="91425" rIns="91425" bIns="91425" anchor="ctr" anchorCtr="0">
            <a:noAutofit/>
          </a:bodyPr>
          <a:lstStyle>
            <a:lvl1pPr lvl="0" algn="ctr">
              <a:spcBef>
                <a:spcPts val="0"/>
              </a:spcBef>
              <a:spcAft>
                <a:spcPts val="0"/>
              </a:spcAft>
              <a:buSzPts val="6800"/>
              <a:buFont typeface="Playfair Display"/>
              <a:buNone/>
              <a:defRPr sz="6800" b="1">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sz="6800" b="1">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sz="6800" b="1">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sz="6800" b="1">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sz="6800" b="1">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sz="6800" b="1">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sz="6800" b="1">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sz="6800" b="1">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sz="6800" b="1">
                <a:latin typeface="Playfair Display"/>
                <a:ea typeface="Playfair Display"/>
                <a:cs typeface="Playfair Display"/>
                <a:sym typeface="Playfair Display"/>
              </a:defRPr>
            </a:lvl9pPr>
          </a:lstStyle>
          <a:p>
            <a:endParaRPr/>
          </a:p>
        </p:txBody>
      </p:sp>
      <p:sp>
        <p:nvSpPr>
          <p:cNvPr id="13" name="Google Shape;13;p2"/>
          <p:cNvSpPr txBox="1">
            <a:spLocks noGrp="1"/>
          </p:cNvSpPr>
          <p:nvPr>
            <p:ph type="subTitle" idx="1"/>
          </p:nvPr>
        </p:nvSpPr>
        <p:spPr>
          <a:xfrm>
            <a:off x="344250" y="3550650"/>
            <a:ext cx="4910100" cy="577800"/>
          </a:xfrm>
          <a:prstGeom prst="rect">
            <a:avLst/>
          </a:prstGeom>
          <a:solidFill>
            <a:schemeClr val="dk2"/>
          </a:solidFill>
        </p:spPr>
        <p:txBody>
          <a:bodyPr spcFirstLastPara="1" wrap="square" lIns="91425" tIns="91425" rIns="91425" bIns="91425" anchor="ctr" anchorCtr="0">
            <a:noAutofit/>
          </a:bodyPr>
          <a:lstStyle>
            <a:lvl1pPr lv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9pPr>
          </a:lstStyle>
          <a:p>
            <a:endParaRPr/>
          </a:p>
        </p:txBody>
      </p:sp>
      <p:sp>
        <p:nvSpPr>
          <p:cNvPr id="14" name="Google Shape;14;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311700" y="999925"/>
            <a:ext cx="8520600" cy="21462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highlight>
                  <a:schemeClr val="dk1"/>
                </a:highlight>
              </a:defRPr>
            </a:lvl1pPr>
            <a:lvl2pPr marL="914400" lvl="1" indent="-317500" algn="ctr">
              <a:spcBef>
                <a:spcPts val="1600"/>
              </a:spcBef>
              <a:spcAft>
                <a:spcPts val="0"/>
              </a:spcAft>
              <a:buSzPts val="1400"/>
              <a:buChar char="○"/>
              <a:defRPr>
                <a:highlight>
                  <a:schemeClr val="dk1"/>
                </a:highlight>
              </a:defRPr>
            </a:lvl2pPr>
            <a:lvl3pPr marL="1371600" lvl="2" indent="-317500" algn="ctr">
              <a:spcBef>
                <a:spcPts val="1600"/>
              </a:spcBef>
              <a:spcAft>
                <a:spcPts val="0"/>
              </a:spcAft>
              <a:buSzPts val="1400"/>
              <a:buChar char="■"/>
              <a:defRPr>
                <a:highlight>
                  <a:schemeClr val="dk1"/>
                </a:highlight>
              </a:defRPr>
            </a:lvl3pPr>
            <a:lvl4pPr marL="1828800" lvl="3" indent="-317500" algn="ctr">
              <a:spcBef>
                <a:spcPts val="1600"/>
              </a:spcBef>
              <a:spcAft>
                <a:spcPts val="0"/>
              </a:spcAft>
              <a:buSzPts val="1400"/>
              <a:buChar char="●"/>
              <a:defRPr>
                <a:highlight>
                  <a:schemeClr val="dk1"/>
                </a:highlight>
              </a:defRPr>
            </a:lvl4pPr>
            <a:lvl5pPr marL="2286000" lvl="4" indent="-317500" algn="ctr">
              <a:spcBef>
                <a:spcPts val="1600"/>
              </a:spcBef>
              <a:spcAft>
                <a:spcPts val="0"/>
              </a:spcAft>
              <a:buSzPts val="1400"/>
              <a:buChar char="○"/>
              <a:defRPr>
                <a:highlight>
                  <a:schemeClr val="dk1"/>
                </a:highlight>
              </a:defRPr>
            </a:lvl5pPr>
            <a:lvl6pPr marL="2743200" lvl="5" indent="-317500" algn="ctr">
              <a:spcBef>
                <a:spcPts val="1600"/>
              </a:spcBef>
              <a:spcAft>
                <a:spcPts val="0"/>
              </a:spcAft>
              <a:buSzPts val="1400"/>
              <a:buChar char="■"/>
              <a:defRPr>
                <a:highlight>
                  <a:schemeClr val="dk1"/>
                </a:highlight>
              </a:defRPr>
            </a:lvl6pPr>
            <a:lvl7pPr marL="3200400" lvl="6" indent="-317500" algn="ctr">
              <a:spcBef>
                <a:spcPts val="1600"/>
              </a:spcBef>
              <a:spcAft>
                <a:spcPts val="0"/>
              </a:spcAft>
              <a:buSzPts val="1400"/>
              <a:buChar char="●"/>
              <a:defRPr>
                <a:highlight>
                  <a:schemeClr val="dk1"/>
                </a:highlight>
              </a:defRPr>
            </a:lvl7pPr>
            <a:lvl8pPr marL="3657600" lvl="7" indent="-317500" algn="ctr">
              <a:spcBef>
                <a:spcPts val="1600"/>
              </a:spcBef>
              <a:spcAft>
                <a:spcPts val="0"/>
              </a:spcAft>
              <a:buSzPts val="1400"/>
              <a:buChar char="○"/>
              <a:defRPr>
                <a:highlight>
                  <a:schemeClr val="dk1"/>
                </a:highlight>
              </a:defRPr>
            </a:lvl8pPr>
            <a:lvl9pPr marL="4114800" lvl="8" indent="-317500" algn="ctr">
              <a:spcBef>
                <a:spcPts val="1600"/>
              </a:spcBef>
              <a:spcAft>
                <a:spcPts val="1600"/>
              </a:spcAft>
              <a:buSzPts val="1400"/>
              <a:buChar char="■"/>
              <a:defRPr>
                <a:highlight>
                  <a:schemeClr val="dk1"/>
                </a:highlight>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p:cSld name="AUTOLAYOUT">
    <p:bg>
      <p:bgPr>
        <a:solidFill>
          <a:srgbClr val="FFFFFF"/>
        </a:solidFill>
        <a:effectLst/>
      </p:bgPr>
    </p:bg>
    <p:spTree>
      <p:nvGrpSpPr>
        <p:cNvPr id="1" name="Shape 54"/>
        <p:cNvGrpSpPr/>
        <p:nvPr/>
      </p:nvGrpSpPr>
      <p:grpSpPr>
        <a:xfrm>
          <a:off x="0" y="0"/>
          <a:ext cx="0" cy="0"/>
          <a:chOff x="0" y="0"/>
          <a:chExt cx="0" cy="0"/>
        </a:xfrm>
      </p:grpSpPr>
      <p:sp>
        <p:nvSpPr>
          <p:cNvPr id="55" name="Google Shape;55;p13"/>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txBox="1">
            <a:spLocks noGrp="1"/>
          </p:cNvSpPr>
          <p:nvPr>
            <p:ph type="title"/>
          </p:nvPr>
        </p:nvSpPr>
        <p:spPr>
          <a:xfrm>
            <a:off x="291875" y="406900"/>
            <a:ext cx="4813500" cy="1388700"/>
          </a:xfrm>
          <a:prstGeom prst="rect">
            <a:avLst/>
          </a:prstGeom>
          <a:noFill/>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3000"/>
              <a:buNone/>
              <a:defRPr sz="3000">
                <a:solidFill>
                  <a:schemeClr val="dk1"/>
                </a:solidFill>
              </a:defRPr>
            </a:lvl1pPr>
            <a:lvl2pPr lvl="1" algn="l">
              <a:lnSpc>
                <a:spcPct val="100000"/>
              </a:lnSpc>
              <a:spcBef>
                <a:spcPts val="0"/>
              </a:spcBef>
              <a:spcAft>
                <a:spcPts val="0"/>
              </a:spcAft>
              <a:buClr>
                <a:schemeClr val="dk1"/>
              </a:buClr>
              <a:buSzPts val="3000"/>
              <a:buNone/>
              <a:defRPr sz="3000">
                <a:solidFill>
                  <a:schemeClr val="dk1"/>
                </a:solidFill>
              </a:defRPr>
            </a:lvl2pPr>
            <a:lvl3pPr lvl="2" algn="l">
              <a:lnSpc>
                <a:spcPct val="100000"/>
              </a:lnSpc>
              <a:spcBef>
                <a:spcPts val="0"/>
              </a:spcBef>
              <a:spcAft>
                <a:spcPts val="0"/>
              </a:spcAft>
              <a:buClr>
                <a:schemeClr val="dk1"/>
              </a:buClr>
              <a:buSzPts val="3000"/>
              <a:buNone/>
              <a:defRPr sz="3000">
                <a:solidFill>
                  <a:schemeClr val="dk1"/>
                </a:solidFill>
              </a:defRPr>
            </a:lvl3pPr>
            <a:lvl4pPr lvl="3" algn="l">
              <a:lnSpc>
                <a:spcPct val="100000"/>
              </a:lnSpc>
              <a:spcBef>
                <a:spcPts val="0"/>
              </a:spcBef>
              <a:spcAft>
                <a:spcPts val="0"/>
              </a:spcAft>
              <a:buClr>
                <a:schemeClr val="dk1"/>
              </a:buClr>
              <a:buSzPts val="3000"/>
              <a:buNone/>
              <a:defRPr sz="3000">
                <a:solidFill>
                  <a:schemeClr val="dk1"/>
                </a:solidFill>
              </a:defRPr>
            </a:lvl4pPr>
            <a:lvl5pPr lvl="4" algn="l">
              <a:lnSpc>
                <a:spcPct val="100000"/>
              </a:lnSpc>
              <a:spcBef>
                <a:spcPts val="0"/>
              </a:spcBef>
              <a:spcAft>
                <a:spcPts val="0"/>
              </a:spcAft>
              <a:buClr>
                <a:schemeClr val="dk1"/>
              </a:buClr>
              <a:buSzPts val="3000"/>
              <a:buNone/>
              <a:defRPr sz="3000">
                <a:solidFill>
                  <a:schemeClr val="dk1"/>
                </a:solidFill>
              </a:defRPr>
            </a:lvl5pPr>
            <a:lvl6pPr lvl="5" algn="l">
              <a:lnSpc>
                <a:spcPct val="100000"/>
              </a:lnSpc>
              <a:spcBef>
                <a:spcPts val="0"/>
              </a:spcBef>
              <a:spcAft>
                <a:spcPts val="0"/>
              </a:spcAft>
              <a:buClr>
                <a:schemeClr val="dk1"/>
              </a:buClr>
              <a:buSzPts val="3000"/>
              <a:buNone/>
              <a:defRPr sz="3000">
                <a:solidFill>
                  <a:schemeClr val="dk1"/>
                </a:solidFill>
              </a:defRPr>
            </a:lvl6pPr>
            <a:lvl7pPr lvl="6" algn="l">
              <a:lnSpc>
                <a:spcPct val="100000"/>
              </a:lnSpc>
              <a:spcBef>
                <a:spcPts val="0"/>
              </a:spcBef>
              <a:spcAft>
                <a:spcPts val="0"/>
              </a:spcAft>
              <a:buClr>
                <a:schemeClr val="dk1"/>
              </a:buClr>
              <a:buSzPts val="3000"/>
              <a:buNone/>
              <a:defRPr sz="3000">
                <a:solidFill>
                  <a:schemeClr val="dk1"/>
                </a:solidFill>
              </a:defRPr>
            </a:lvl7pPr>
            <a:lvl8pPr lvl="7" algn="l">
              <a:lnSpc>
                <a:spcPct val="100000"/>
              </a:lnSpc>
              <a:spcBef>
                <a:spcPts val="0"/>
              </a:spcBef>
              <a:spcAft>
                <a:spcPts val="0"/>
              </a:spcAft>
              <a:buClr>
                <a:schemeClr val="dk1"/>
              </a:buClr>
              <a:buSzPts val="3000"/>
              <a:buNone/>
              <a:defRPr sz="3000">
                <a:solidFill>
                  <a:schemeClr val="dk1"/>
                </a:solidFill>
              </a:defRPr>
            </a:lvl8pPr>
            <a:lvl9pPr lvl="8" algn="l">
              <a:lnSpc>
                <a:spcPct val="100000"/>
              </a:lnSpc>
              <a:spcBef>
                <a:spcPts val="0"/>
              </a:spcBef>
              <a:spcAft>
                <a:spcPts val="0"/>
              </a:spcAft>
              <a:buClr>
                <a:schemeClr val="dk1"/>
              </a:buClr>
              <a:buSzPts val="3000"/>
              <a:buNone/>
              <a:defRPr sz="3000">
                <a:solidFill>
                  <a:schemeClr val="dk1"/>
                </a:solidFill>
              </a:defRPr>
            </a:lvl9pPr>
          </a:lstStyle>
          <a:p>
            <a:endParaRPr/>
          </a:p>
        </p:txBody>
      </p:sp>
      <p:sp>
        <p:nvSpPr>
          <p:cNvPr id="57" name="Google Shape;57;p13"/>
          <p:cNvSpPr txBox="1">
            <a:spLocks noGrp="1"/>
          </p:cNvSpPr>
          <p:nvPr>
            <p:ph type="body" idx="1"/>
          </p:nvPr>
        </p:nvSpPr>
        <p:spPr>
          <a:xfrm>
            <a:off x="291975" y="1854951"/>
            <a:ext cx="4813500" cy="2577000"/>
          </a:xfrm>
          <a:prstGeom prst="rect">
            <a:avLst/>
          </a:prstGeom>
          <a:noFill/>
        </p:spPr>
        <p:txBody>
          <a:bodyPr spcFirstLastPara="1" wrap="square" lIns="91425" tIns="91425" rIns="91425" bIns="91425" anchor="t" anchorCtr="0">
            <a:noAutofit/>
          </a:bodyPr>
          <a:lstStyle>
            <a:lvl1pPr marL="457200" lvl="0" indent="-330200" algn="l">
              <a:lnSpc>
                <a:spcPct val="115000"/>
              </a:lnSpc>
              <a:spcBef>
                <a:spcPts val="0"/>
              </a:spcBef>
              <a:spcAft>
                <a:spcPts val="0"/>
              </a:spcAft>
              <a:buClr>
                <a:schemeClr val="dk2"/>
              </a:buClr>
              <a:buSzPts val="1600"/>
              <a:buChar char="●"/>
              <a:defRPr sz="1600">
                <a:solidFill>
                  <a:schemeClr val="dk2"/>
                </a:solidFill>
              </a:defRPr>
            </a:lvl1pPr>
            <a:lvl2pPr marL="914400" lvl="1" indent="-317500" algn="l">
              <a:lnSpc>
                <a:spcPct val="115000"/>
              </a:lnSpc>
              <a:spcBef>
                <a:spcPts val="1600"/>
              </a:spcBef>
              <a:spcAft>
                <a:spcPts val="0"/>
              </a:spcAft>
              <a:buClr>
                <a:schemeClr val="dk2"/>
              </a:buClr>
              <a:buSzPts val="1400"/>
              <a:buChar char="○"/>
              <a:defRPr sz="1400">
                <a:solidFill>
                  <a:schemeClr val="dk2"/>
                </a:solidFill>
              </a:defRPr>
            </a:lvl2pPr>
            <a:lvl3pPr marL="1371600" lvl="2" indent="-317500" algn="l">
              <a:lnSpc>
                <a:spcPct val="115000"/>
              </a:lnSpc>
              <a:spcBef>
                <a:spcPts val="1600"/>
              </a:spcBef>
              <a:spcAft>
                <a:spcPts val="0"/>
              </a:spcAft>
              <a:buClr>
                <a:schemeClr val="dk2"/>
              </a:buClr>
              <a:buSzPts val="1400"/>
              <a:buChar char="■"/>
              <a:defRPr sz="1400">
                <a:solidFill>
                  <a:schemeClr val="dk2"/>
                </a:solidFill>
              </a:defRPr>
            </a:lvl3pPr>
            <a:lvl4pPr marL="1828800" lvl="3" indent="-317500" algn="l">
              <a:lnSpc>
                <a:spcPct val="115000"/>
              </a:lnSpc>
              <a:spcBef>
                <a:spcPts val="1600"/>
              </a:spcBef>
              <a:spcAft>
                <a:spcPts val="0"/>
              </a:spcAft>
              <a:buClr>
                <a:schemeClr val="dk2"/>
              </a:buClr>
              <a:buSzPts val="1400"/>
              <a:buChar char="●"/>
              <a:defRPr sz="1400">
                <a:solidFill>
                  <a:schemeClr val="dk2"/>
                </a:solidFill>
              </a:defRPr>
            </a:lvl4pPr>
            <a:lvl5pPr marL="2286000" lvl="4" indent="-317500" algn="l">
              <a:lnSpc>
                <a:spcPct val="115000"/>
              </a:lnSpc>
              <a:spcBef>
                <a:spcPts val="1600"/>
              </a:spcBef>
              <a:spcAft>
                <a:spcPts val="0"/>
              </a:spcAft>
              <a:buClr>
                <a:schemeClr val="dk2"/>
              </a:buClr>
              <a:buSzPts val="1400"/>
              <a:buChar char="○"/>
              <a:defRPr sz="1400">
                <a:solidFill>
                  <a:schemeClr val="dk2"/>
                </a:solidFill>
              </a:defRPr>
            </a:lvl5pPr>
            <a:lvl6pPr marL="2743200" lvl="5" indent="-317500" algn="l">
              <a:lnSpc>
                <a:spcPct val="115000"/>
              </a:lnSpc>
              <a:spcBef>
                <a:spcPts val="1600"/>
              </a:spcBef>
              <a:spcAft>
                <a:spcPts val="0"/>
              </a:spcAft>
              <a:buClr>
                <a:schemeClr val="dk2"/>
              </a:buClr>
              <a:buSzPts val="1400"/>
              <a:buChar char="■"/>
              <a:defRPr sz="1400">
                <a:solidFill>
                  <a:schemeClr val="dk2"/>
                </a:solidFill>
              </a:defRPr>
            </a:lvl6pPr>
            <a:lvl7pPr marL="3200400" lvl="6" indent="-317500" algn="l">
              <a:lnSpc>
                <a:spcPct val="115000"/>
              </a:lnSpc>
              <a:spcBef>
                <a:spcPts val="1600"/>
              </a:spcBef>
              <a:spcAft>
                <a:spcPts val="0"/>
              </a:spcAft>
              <a:buClr>
                <a:schemeClr val="dk2"/>
              </a:buClr>
              <a:buSzPts val="1400"/>
              <a:buChar char="●"/>
              <a:defRPr sz="1400">
                <a:solidFill>
                  <a:schemeClr val="dk2"/>
                </a:solidFill>
              </a:defRPr>
            </a:lvl7pPr>
            <a:lvl8pPr marL="3657600" lvl="7" indent="-317500" algn="l">
              <a:lnSpc>
                <a:spcPct val="115000"/>
              </a:lnSpc>
              <a:spcBef>
                <a:spcPts val="1600"/>
              </a:spcBef>
              <a:spcAft>
                <a:spcPts val="0"/>
              </a:spcAft>
              <a:buClr>
                <a:schemeClr val="dk2"/>
              </a:buClr>
              <a:buSzPts val="1400"/>
              <a:buChar char="○"/>
              <a:defRPr sz="1400">
                <a:solidFill>
                  <a:schemeClr val="dk2"/>
                </a:solidFill>
              </a:defRPr>
            </a:lvl8pPr>
            <a:lvl9pPr marL="4114800" lvl="8" indent="-317500" algn="l">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58" name="Google Shape;58;p13"/>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5"/>
        </a:solidFill>
        <a:effectLst/>
      </p:bgPr>
    </p:bg>
    <p:spTree>
      <p:nvGrpSpPr>
        <p:cNvPr id="1"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344250" y="1403850"/>
            <a:ext cx="8455500" cy="2146800"/>
          </a:xfrm>
          <a:prstGeom prst="rect">
            <a:avLst/>
          </a:prstGeom>
          <a:solidFill>
            <a:srgbClr val="FFFFFF"/>
          </a:solidFill>
        </p:spPr>
        <p:txBody>
          <a:bodyPr spcFirstLastPara="1" wrap="square" lIns="91425" tIns="91425" rIns="91425" bIns="91425" anchor="ctr" anchorCtr="0">
            <a:noAutofit/>
          </a:bodyPr>
          <a:lstStyle>
            <a:lvl1pPr lvl="0" algn="ctr">
              <a:spcBef>
                <a:spcPts val="0"/>
              </a:spcBef>
              <a:spcAft>
                <a:spcPts val="0"/>
              </a:spcAft>
              <a:buSzPts val="4800"/>
              <a:buFont typeface="Playfair Display"/>
              <a:buNone/>
              <a:defRPr sz="4800" b="1">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sz="4800" b="1">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sz="4800" b="1">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sz="4800" b="1">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sz="4800" b="1">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sz="4800" b="1">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sz="4800" b="1">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sz="4800" b="1">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sz="4800" b="1">
                <a:latin typeface="Playfair Display"/>
                <a:ea typeface="Playfair Display"/>
                <a:cs typeface="Playfair Display"/>
                <a:sym typeface="Playfair Display"/>
              </a:defRPr>
            </a:lvl9pPr>
          </a:lstStyle>
          <a:p>
            <a:endParaRPr/>
          </a:p>
        </p:txBody>
      </p:sp>
      <p:sp>
        <p:nvSpPr>
          <p:cNvPr id="18" name="Google Shape;18;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1" name="Google Shape;21;p4"/>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2" name="Google Shape;22;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5"/>
          <p:cNvSpPr txBox="1">
            <a:spLocks noGrp="1"/>
          </p:cNvSpPr>
          <p:nvPr>
            <p:ph type="body" idx="1"/>
          </p:nvPr>
        </p:nvSpPr>
        <p:spPr>
          <a:xfrm>
            <a:off x="311700" y="1234050"/>
            <a:ext cx="3999900" cy="3334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body" idx="2"/>
          </p:nvPr>
        </p:nvSpPr>
        <p:spPr>
          <a:xfrm>
            <a:off x="4832400" y="1234050"/>
            <a:ext cx="3999900" cy="3334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 name="Google Shape;30;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a:endParaRPr/>
          </a:p>
        </p:txBody>
      </p:sp>
      <p:sp>
        <p:nvSpPr>
          <p:cNvPr id="37" name="Google Shape;3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9"/>
          <p:cNvSpPr txBox="1">
            <a:spLocks noGrp="1"/>
          </p:cNvSpPr>
          <p:nvPr>
            <p:ph type="title"/>
          </p:nvPr>
        </p:nvSpPr>
        <p:spPr>
          <a:xfrm>
            <a:off x="265500" y="1081675"/>
            <a:ext cx="4045200" cy="17862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9214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highlight>
                  <a:schemeClr val="lt1"/>
                </a:highlight>
              </a:defRPr>
            </a:lvl1pPr>
            <a:lvl2pPr marL="914400" lvl="1" indent="-317500">
              <a:spcBef>
                <a:spcPts val="1600"/>
              </a:spcBef>
              <a:spcAft>
                <a:spcPts val="0"/>
              </a:spcAft>
              <a:buSzPts val="1400"/>
              <a:buChar char="○"/>
              <a:defRPr>
                <a:highlight>
                  <a:schemeClr val="lt1"/>
                </a:highlight>
              </a:defRPr>
            </a:lvl2pPr>
            <a:lvl3pPr marL="1371600" lvl="2" indent="-317500">
              <a:spcBef>
                <a:spcPts val="1600"/>
              </a:spcBef>
              <a:spcAft>
                <a:spcPts val="0"/>
              </a:spcAft>
              <a:buSzPts val="1400"/>
              <a:buChar char="■"/>
              <a:defRPr>
                <a:highlight>
                  <a:schemeClr val="lt1"/>
                </a:highlight>
              </a:defRPr>
            </a:lvl3pPr>
            <a:lvl4pPr marL="1828800" lvl="3" indent="-317500">
              <a:spcBef>
                <a:spcPts val="1600"/>
              </a:spcBef>
              <a:spcAft>
                <a:spcPts val="0"/>
              </a:spcAft>
              <a:buSzPts val="1400"/>
              <a:buChar char="●"/>
              <a:defRPr>
                <a:highlight>
                  <a:schemeClr val="lt1"/>
                </a:highlight>
              </a:defRPr>
            </a:lvl4pPr>
            <a:lvl5pPr marL="2286000" lvl="4" indent="-317500">
              <a:spcBef>
                <a:spcPts val="1600"/>
              </a:spcBef>
              <a:spcAft>
                <a:spcPts val="0"/>
              </a:spcAft>
              <a:buSzPts val="1400"/>
              <a:buChar char="○"/>
              <a:defRPr>
                <a:highlight>
                  <a:schemeClr val="lt1"/>
                </a:highlight>
              </a:defRPr>
            </a:lvl5pPr>
            <a:lvl6pPr marL="2743200" lvl="5" indent="-317500">
              <a:spcBef>
                <a:spcPts val="1600"/>
              </a:spcBef>
              <a:spcAft>
                <a:spcPts val="0"/>
              </a:spcAft>
              <a:buSzPts val="1400"/>
              <a:buChar char="■"/>
              <a:defRPr>
                <a:highlight>
                  <a:schemeClr val="lt1"/>
                </a:highlight>
              </a:defRPr>
            </a:lvl6pPr>
            <a:lvl7pPr marL="3200400" lvl="6" indent="-317500">
              <a:spcBef>
                <a:spcPts val="1600"/>
              </a:spcBef>
              <a:spcAft>
                <a:spcPts val="0"/>
              </a:spcAft>
              <a:buSzPts val="1400"/>
              <a:buChar char="●"/>
              <a:defRPr>
                <a:highlight>
                  <a:schemeClr val="lt1"/>
                </a:highlight>
              </a:defRPr>
            </a:lvl7pPr>
            <a:lvl8pPr marL="3657600" lvl="7" indent="-317500">
              <a:spcBef>
                <a:spcPts val="1600"/>
              </a:spcBef>
              <a:spcAft>
                <a:spcPts val="0"/>
              </a:spcAft>
              <a:buSzPts val="1400"/>
              <a:buChar char="○"/>
              <a:defRPr>
                <a:highlight>
                  <a:schemeClr val="lt1"/>
                </a:highlight>
              </a:defRPr>
            </a:lvl8pPr>
            <a:lvl9pPr marL="4114800" lvl="8" indent="-317500">
              <a:spcBef>
                <a:spcPts val="1600"/>
              </a:spcBef>
              <a:spcAft>
                <a:spcPts val="1600"/>
              </a:spcAft>
              <a:buSzPts val="1400"/>
              <a:buChar char="■"/>
              <a:defRPr>
                <a:highlight>
                  <a:schemeClr val="lt1"/>
                </a:highlight>
              </a:defRPr>
            </a:lvl9pPr>
          </a:lstStyle>
          <a:p>
            <a:endParaRPr/>
          </a:p>
        </p:txBody>
      </p:sp>
      <p:sp>
        <p:nvSpPr>
          <p:cNvPr id="44" name="Google Shape;4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highlight>
                  <a:schemeClr val="dk1"/>
                </a:highlight>
              </a:defRPr>
            </a:lvl1pPr>
          </a:lstStyle>
          <a:p>
            <a:endParaRPr/>
          </a:p>
        </p:txBody>
      </p:sp>
      <p:sp>
        <p:nvSpPr>
          <p:cNvPr id="47" name="Google Shape;47;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op">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234075"/>
            <a:ext cx="8520600" cy="33348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marL="914400" lvl="1"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marL="1371600" lvl="2"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marL="1828800" lvl="3"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marL="2286000" lvl="4"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marL="2743200" lvl="5"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marL="3200400" lvl="6"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marL="3657600" lvl="7"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marL="4114800" lvl="8" indent="-317500">
              <a:lnSpc>
                <a:spcPct val="115000"/>
              </a:lnSpc>
              <a:spcBef>
                <a:spcPts val="1600"/>
              </a:spcBef>
              <a:spcAft>
                <a:spcPts val="160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ctrTitle"/>
          </p:nvPr>
        </p:nvSpPr>
        <p:spPr>
          <a:xfrm>
            <a:off x="344250" y="1273400"/>
            <a:ext cx="8455500" cy="21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a:t>Public Opinion Text Mining Through Food Related Tweets</a:t>
            </a:r>
            <a:endParaRPr sz="3600"/>
          </a:p>
        </p:txBody>
      </p:sp>
      <p:sp>
        <p:nvSpPr>
          <p:cNvPr id="64" name="Google Shape;64;p14"/>
          <p:cNvSpPr txBox="1">
            <a:spLocks noGrp="1"/>
          </p:cNvSpPr>
          <p:nvPr>
            <p:ph type="subTitle" idx="1"/>
          </p:nvPr>
        </p:nvSpPr>
        <p:spPr>
          <a:xfrm>
            <a:off x="344250" y="3550650"/>
            <a:ext cx="4910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By: Will Hall, Brett Ellis, and William White (Group 6)</a:t>
            </a:r>
            <a:endParaRPr sz="1800"/>
          </a:p>
        </p:txBody>
      </p:sp>
      <p:pic>
        <p:nvPicPr>
          <p:cNvPr id="2" name="Audio 1">
            <a:hlinkClick r:id="" action="ppaction://media"/>
            <a:extLst>
              <a:ext uri="{FF2B5EF4-FFF2-40B4-BE49-F238E27FC236}">
                <a16:creationId xmlns:a16="http://schemas.microsoft.com/office/drawing/2014/main" id="{5DEF3996-94E8-4DE4-8266-BF7B49ED40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792"/>
    </mc:Choice>
    <mc:Fallback>
      <p:transition spd="slow" advTm="9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Justification</a:t>
            </a:r>
            <a:endParaRPr/>
          </a:p>
        </p:txBody>
      </p:sp>
      <p:sp>
        <p:nvSpPr>
          <p:cNvPr id="70" name="Google Shape;70;p15"/>
          <p:cNvSpPr txBox="1">
            <a:spLocks noGrp="1"/>
          </p:cNvSpPr>
          <p:nvPr>
            <p:ph type="body" idx="1"/>
          </p:nvPr>
        </p:nvSpPr>
        <p:spPr>
          <a:xfrm>
            <a:off x="311700" y="1017725"/>
            <a:ext cx="8520600" cy="108382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A healthy diet is crucial to our overall health and it is important to study what people eat and how it affects them.  Social media is a great tool to assess public opinion on a variety of issues, including habits concerning health.</a:t>
            </a:r>
            <a:endParaRPr dirty="0"/>
          </a:p>
        </p:txBody>
      </p:sp>
      <p:pic>
        <p:nvPicPr>
          <p:cNvPr id="3074" name="Picture 2" descr="10 Healthy Eating Tips for the Workplace – Verve Health">
            <a:extLst>
              <a:ext uri="{FF2B5EF4-FFF2-40B4-BE49-F238E27FC236}">
                <a16:creationId xmlns:a16="http://schemas.microsoft.com/office/drawing/2014/main" id="{FCD47758-A962-41D0-BE64-40104CAF911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01479" y="2101549"/>
            <a:ext cx="6719777" cy="2984700"/>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92549660-0B03-4153-8284-3F8C063D1D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332"/>
    </mc:Choice>
    <mc:Fallback>
      <p:transition spd="slow" advTm="60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4526B-64E4-448A-AB69-462659886E37}"/>
              </a:ext>
            </a:extLst>
          </p:cNvPr>
          <p:cNvSpPr>
            <a:spLocks noGrp="1"/>
          </p:cNvSpPr>
          <p:nvPr>
            <p:ph type="title"/>
          </p:nvPr>
        </p:nvSpPr>
        <p:spPr/>
        <p:txBody>
          <a:bodyPr/>
          <a:lstStyle/>
          <a:p>
            <a:r>
              <a:rPr lang="en-US" dirty="0"/>
              <a:t>Method Of Data Collection</a:t>
            </a:r>
          </a:p>
        </p:txBody>
      </p:sp>
      <p:sp>
        <p:nvSpPr>
          <p:cNvPr id="3" name="Text Placeholder 2">
            <a:extLst>
              <a:ext uri="{FF2B5EF4-FFF2-40B4-BE49-F238E27FC236}">
                <a16:creationId xmlns:a16="http://schemas.microsoft.com/office/drawing/2014/main" id="{F9DFDEAA-3F30-48B6-8C1E-71415F5E29EE}"/>
              </a:ext>
            </a:extLst>
          </p:cNvPr>
          <p:cNvSpPr>
            <a:spLocks noGrp="1"/>
          </p:cNvSpPr>
          <p:nvPr>
            <p:ph type="body" idx="1"/>
          </p:nvPr>
        </p:nvSpPr>
        <p:spPr>
          <a:xfrm>
            <a:off x="311700" y="1234075"/>
            <a:ext cx="3566237" cy="3334800"/>
          </a:xfrm>
        </p:spPr>
        <p:txBody>
          <a:bodyPr/>
          <a:lstStyle/>
          <a:p>
            <a:pPr marL="114300" indent="0">
              <a:buNone/>
            </a:pPr>
            <a:r>
              <a:rPr lang="en-US" dirty="0"/>
              <a:t>In order to survey public opinion on health, data was collected by text mining Twitter, using Twitter API.  This provided access to a high volume of tweets to analyze.</a:t>
            </a:r>
          </a:p>
          <a:p>
            <a:endParaRPr lang="en-US" dirty="0"/>
          </a:p>
          <a:p>
            <a:endParaRPr lang="en-US" dirty="0"/>
          </a:p>
          <a:p>
            <a:endParaRPr lang="en-US" dirty="0"/>
          </a:p>
        </p:txBody>
      </p:sp>
      <p:pic>
        <p:nvPicPr>
          <p:cNvPr id="2050" name="Picture 2" descr="New Twitter API lets developers sift through every tweet in ...">
            <a:extLst>
              <a:ext uri="{FF2B5EF4-FFF2-40B4-BE49-F238E27FC236}">
                <a16:creationId xmlns:a16="http://schemas.microsoft.com/office/drawing/2014/main" id="{6D207DF5-9DBE-4C8B-B386-7EE8FDDE14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72270" y="0"/>
            <a:ext cx="507173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E2CA6998-6FAA-44C5-A16F-73CB2AC5C31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92633" y="4392133"/>
            <a:ext cx="609600" cy="609600"/>
          </a:xfrm>
          <a:prstGeom prst="rect">
            <a:avLst/>
          </a:prstGeom>
        </p:spPr>
      </p:pic>
    </p:spTree>
    <p:extLst>
      <p:ext uri="{BB962C8B-B14F-4D97-AF65-F5344CB8AC3E}">
        <p14:creationId xmlns:p14="http://schemas.microsoft.com/office/powerpoint/2010/main" val="736679203"/>
      </p:ext>
    </p:extLst>
  </p:cSld>
  <p:clrMapOvr>
    <a:masterClrMapping/>
  </p:clrMapOvr>
  <mc:AlternateContent xmlns:mc="http://schemas.openxmlformats.org/markup-compatibility/2006">
    <mc:Choice xmlns:p14="http://schemas.microsoft.com/office/powerpoint/2010/main" Requires="p14">
      <p:transition spd="slow" p14:dur="2000" advTm="23574"/>
    </mc:Choice>
    <mc:Fallback>
      <p:transition spd="slow" advTm="235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7" name="Google Shape;77;p16"/>
          <p:cNvSpPr txBox="1">
            <a:spLocks noGrp="1"/>
          </p:cNvSpPr>
          <p:nvPr>
            <p:ph type="title"/>
          </p:nvPr>
        </p:nvSpPr>
        <p:spPr>
          <a:xfrm>
            <a:off x="291875" y="406900"/>
            <a:ext cx="4813500" cy="138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solidFill>
                  <a:schemeClr val="dk2"/>
                </a:solidFill>
              </a:rPr>
              <a:t>Method </a:t>
            </a:r>
            <a:r>
              <a:rPr lang="en-US" sz="3600" dirty="0">
                <a:solidFill>
                  <a:schemeClr val="dk2"/>
                </a:solidFill>
              </a:rPr>
              <a:t>O</a:t>
            </a:r>
            <a:r>
              <a:rPr lang="en" sz="3600" dirty="0">
                <a:solidFill>
                  <a:schemeClr val="dk2"/>
                </a:solidFill>
              </a:rPr>
              <a:t>f Data Analysis</a:t>
            </a:r>
            <a:endParaRPr sz="3600" dirty="0">
              <a:solidFill>
                <a:schemeClr val="dk2"/>
              </a:solidFill>
            </a:endParaRPr>
          </a:p>
        </p:txBody>
      </p:sp>
      <p:sp>
        <p:nvSpPr>
          <p:cNvPr id="78" name="Google Shape;78;p16"/>
          <p:cNvSpPr txBox="1">
            <a:spLocks noGrp="1"/>
          </p:cNvSpPr>
          <p:nvPr>
            <p:ph type="body" idx="1"/>
          </p:nvPr>
        </p:nvSpPr>
        <p:spPr>
          <a:xfrm>
            <a:off x="291976" y="1854951"/>
            <a:ext cx="4078006" cy="25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t>Topic Modeling </a:t>
            </a:r>
            <a:r>
              <a:rPr lang="en" sz="1800" dirty="0"/>
              <a:t>was used to aid in the analysis of food related tweets.  </a:t>
            </a:r>
            <a:r>
              <a:rPr lang="en-US" sz="1800" dirty="0"/>
              <a:t>The </a:t>
            </a:r>
            <a:r>
              <a:rPr lang="en" sz="1800" dirty="0"/>
              <a:t>Topic Model is a common statistical model for highlighting topics that appear frequently in a collection of documents.</a:t>
            </a:r>
            <a:endParaRPr lang="en-US" sz="1800" dirty="0"/>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b="1" dirty="0"/>
              <a:t>Sentiment Analysis </a:t>
            </a:r>
            <a:r>
              <a:rPr lang="en-US" sz="1800" dirty="0"/>
              <a:t>was used to gauge which tweets were positive or negative.</a:t>
            </a:r>
            <a:endParaRPr lang="en" sz="1800" dirty="0"/>
          </a:p>
          <a:p>
            <a:pPr marL="0" lvl="0" indent="0" algn="l" rtl="0">
              <a:spcBef>
                <a:spcPts val="0"/>
              </a:spcBef>
              <a:spcAft>
                <a:spcPts val="0"/>
              </a:spcAft>
              <a:buNone/>
            </a:pPr>
            <a:endParaRPr lang="en" sz="1800" dirty="0"/>
          </a:p>
          <a:p>
            <a:pPr marL="0" lvl="0" indent="0" algn="l" rtl="0">
              <a:spcBef>
                <a:spcPts val="0"/>
              </a:spcBef>
              <a:spcAft>
                <a:spcPts val="0"/>
              </a:spcAft>
              <a:buNone/>
            </a:pPr>
            <a:endParaRPr sz="1800" dirty="0"/>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pic>
        <p:nvPicPr>
          <p:cNvPr id="1030" name="Picture 6" descr="Topic Modeling with Amazon Reviews - Analytics Vidhya - Medium">
            <a:extLst>
              <a:ext uri="{FF2B5EF4-FFF2-40B4-BE49-F238E27FC236}">
                <a16:creationId xmlns:a16="http://schemas.microsoft.com/office/drawing/2014/main" id="{DAAFD7AE-6363-4798-8F82-49CD071E6E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55042" y="0"/>
            <a:ext cx="4668321" cy="5143500"/>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9540236C-9958-4D26-9D3B-C645BA3FB40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8366"/>
    </mc:Choice>
    <mc:Fallback>
      <p:transition spd="slow" advTm="483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ADF3D-21BA-43CC-88CB-5604E64E0306}"/>
              </a:ext>
            </a:extLst>
          </p:cNvPr>
          <p:cNvSpPr>
            <a:spLocks noGrp="1"/>
          </p:cNvSpPr>
          <p:nvPr>
            <p:ph type="title"/>
          </p:nvPr>
        </p:nvSpPr>
        <p:spPr/>
        <p:txBody>
          <a:bodyPr/>
          <a:lstStyle/>
          <a:p>
            <a:r>
              <a:rPr lang="en-US" dirty="0"/>
              <a:t>Words Having More Than 50 Frequency (Results)</a:t>
            </a:r>
          </a:p>
        </p:txBody>
      </p:sp>
      <p:sp>
        <p:nvSpPr>
          <p:cNvPr id="3" name="Text Placeholder 2">
            <a:extLst>
              <a:ext uri="{FF2B5EF4-FFF2-40B4-BE49-F238E27FC236}">
                <a16:creationId xmlns:a16="http://schemas.microsoft.com/office/drawing/2014/main" id="{D2BA0D63-98A1-400E-9056-23582C4C67EA}"/>
              </a:ext>
            </a:extLst>
          </p:cNvPr>
          <p:cNvSpPr>
            <a:spLocks noGrp="1"/>
          </p:cNvSpPr>
          <p:nvPr>
            <p:ph type="body" idx="1"/>
          </p:nvPr>
        </p:nvSpPr>
        <p:spPr/>
        <p:txBody>
          <a:bodyPr/>
          <a:lstStyle/>
          <a:p>
            <a:endParaRPr lang="en-US" dirty="0"/>
          </a:p>
        </p:txBody>
      </p:sp>
      <p:pic>
        <p:nvPicPr>
          <p:cNvPr id="5" name="Picture 4" descr="A screenshot of a social media post&#10;&#10;Description automatically generated">
            <a:extLst>
              <a:ext uri="{FF2B5EF4-FFF2-40B4-BE49-F238E27FC236}">
                <a16:creationId xmlns:a16="http://schemas.microsoft.com/office/drawing/2014/main" id="{EA5E8832-A76C-4701-8A4E-46E577505211}"/>
              </a:ext>
            </a:extLst>
          </p:cNvPr>
          <p:cNvPicPr>
            <a:picLocks noChangeAspect="1"/>
          </p:cNvPicPr>
          <p:nvPr/>
        </p:nvPicPr>
        <p:blipFill>
          <a:blip r:embed="rId5"/>
          <a:stretch>
            <a:fillRect/>
          </a:stretch>
        </p:blipFill>
        <p:spPr>
          <a:xfrm>
            <a:off x="433241" y="1078318"/>
            <a:ext cx="8406999" cy="3969763"/>
          </a:xfrm>
          <a:prstGeom prst="rect">
            <a:avLst/>
          </a:prstGeom>
        </p:spPr>
      </p:pic>
      <p:sp>
        <p:nvSpPr>
          <p:cNvPr id="6" name="TextBox 5">
            <a:extLst>
              <a:ext uri="{FF2B5EF4-FFF2-40B4-BE49-F238E27FC236}">
                <a16:creationId xmlns:a16="http://schemas.microsoft.com/office/drawing/2014/main" id="{A73CD15D-C4E9-4E4B-9554-6DA3EBFAF26E}"/>
              </a:ext>
            </a:extLst>
          </p:cNvPr>
          <p:cNvSpPr txBox="1"/>
          <p:nvPr/>
        </p:nvSpPr>
        <p:spPr>
          <a:xfrm>
            <a:off x="292561" y="1230807"/>
            <a:ext cx="1031358" cy="307777"/>
          </a:xfrm>
          <a:prstGeom prst="rect">
            <a:avLst/>
          </a:prstGeom>
          <a:noFill/>
        </p:spPr>
        <p:txBody>
          <a:bodyPr wrap="square" rtlCol="0">
            <a:spAutoFit/>
          </a:bodyPr>
          <a:lstStyle/>
          <a:p>
            <a:r>
              <a:rPr lang="en-US" dirty="0">
                <a:solidFill>
                  <a:srgbClr val="00B0F0"/>
                </a:solidFill>
                <a:highlight>
                  <a:srgbClr val="FFFF00"/>
                </a:highlight>
              </a:rPr>
              <a:t>food</a:t>
            </a:r>
          </a:p>
        </p:txBody>
      </p:sp>
      <p:sp>
        <p:nvSpPr>
          <p:cNvPr id="7" name="TextBox 6">
            <a:extLst>
              <a:ext uri="{FF2B5EF4-FFF2-40B4-BE49-F238E27FC236}">
                <a16:creationId xmlns:a16="http://schemas.microsoft.com/office/drawing/2014/main" id="{1369B87E-D7A8-4709-B8E2-9F0CCBAECD7C}"/>
              </a:ext>
            </a:extLst>
          </p:cNvPr>
          <p:cNvSpPr txBox="1"/>
          <p:nvPr/>
        </p:nvSpPr>
        <p:spPr>
          <a:xfrm>
            <a:off x="502071" y="1605605"/>
            <a:ext cx="758269" cy="307777"/>
          </a:xfrm>
          <a:prstGeom prst="rect">
            <a:avLst/>
          </a:prstGeom>
          <a:noFill/>
        </p:spPr>
        <p:txBody>
          <a:bodyPr wrap="square" rtlCol="0">
            <a:spAutoFit/>
          </a:bodyPr>
          <a:lstStyle/>
          <a:p>
            <a:r>
              <a:rPr lang="en-US" dirty="0">
                <a:solidFill>
                  <a:srgbClr val="00B0F0"/>
                </a:solidFill>
                <a:highlight>
                  <a:srgbClr val="FFFF00"/>
                </a:highlight>
              </a:rPr>
              <a:t>İ</a:t>
            </a:r>
          </a:p>
        </p:txBody>
      </p:sp>
      <p:sp>
        <p:nvSpPr>
          <p:cNvPr id="8" name="TextBox 7">
            <a:extLst>
              <a:ext uri="{FF2B5EF4-FFF2-40B4-BE49-F238E27FC236}">
                <a16:creationId xmlns:a16="http://schemas.microsoft.com/office/drawing/2014/main" id="{8528C9E7-85EA-474C-A91C-B9769A5B6758}"/>
              </a:ext>
            </a:extLst>
          </p:cNvPr>
          <p:cNvSpPr txBox="1"/>
          <p:nvPr/>
        </p:nvSpPr>
        <p:spPr>
          <a:xfrm>
            <a:off x="456474" y="1880755"/>
            <a:ext cx="284052" cy="307777"/>
          </a:xfrm>
          <a:prstGeom prst="rect">
            <a:avLst/>
          </a:prstGeom>
          <a:noFill/>
        </p:spPr>
        <p:txBody>
          <a:bodyPr wrap="square" rtlCol="0">
            <a:spAutoFit/>
          </a:bodyPr>
          <a:lstStyle/>
          <a:p>
            <a:r>
              <a:rPr lang="en-US" dirty="0">
                <a:solidFill>
                  <a:srgbClr val="00B0F0"/>
                </a:solidFill>
                <a:highlight>
                  <a:srgbClr val="FFFF00"/>
                </a:highlight>
              </a:rPr>
              <a:t>ȧ</a:t>
            </a:r>
          </a:p>
        </p:txBody>
      </p:sp>
      <p:sp>
        <p:nvSpPr>
          <p:cNvPr id="9" name="TextBox 8">
            <a:extLst>
              <a:ext uri="{FF2B5EF4-FFF2-40B4-BE49-F238E27FC236}">
                <a16:creationId xmlns:a16="http://schemas.microsoft.com/office/drawing/2014/main" id="{F2C99975-1C9E-49CA-8B53-608CA978A530}"/>
              </a:ext>
            </a:extLst>
          </p:cNvPr>
          <p:cNvSpPr txBox="1"/>
          <p:nvPr/>
        </p:nvSpPr>
        <p:spPr>
          <a:xfrm>
            <a:off x="421550" y="2265007"/>
            <a:ext cx="386690" cy="307777"/>
          </a:xfrm>
          <a:prstGeom prst="rect">
            <a:avLst/>
          </a:prstGeom>
          <a:noFill/>
        </p:spPr>
        <p:txBody>
          <a:bodyPr wrap="square" rtlCol="0">
            <a:spAutoFit/>
          </a:bodyPr>
          <a:lstStyle/>
          <a:p>
            <a:r>
              <a:rPr lang="en-US" dirty="0">
                <a:solidFill>
                  <a:srgbClr val="00B0F0"/>
                </a:solidFill>
                <a:highlight>
                  <a:srgbClr val="FFFF00"/>
                </a:highlight>
              </a:rPr>
              <a:t>iȧ</a:t>
            </a:r>
          </a:p>
        </p:txBody>
      </p:sp>
      <p:sp>
        <p:nvSpPr>
          <p:cNvPr id="11" name="TextBox 10">
            <a:extLst>
              <a:ext uri="{FF2B5EF4-FFF2-40B4-BE49-F238E27FC236}">
                <a16:creationId xmlns:a16="http://schemas.microsoft.com/office/drawing/2014/main" id="{6A1D375A-DB75-4F4D-BA5C-9386FBF33CF9}"/>
              </a:ext>
            </a:extLst>
          </p:cNvPr>
          <p:cNvSpPr txBox="1"/>
          <p:nvPr/>
        </p:nvSpPr>
        <p:spPr>
          <a:xfrm flipH="1">
            <a:off x="259173" y="2630681"/>
            <a:ext cx="638682" cy="307777"/>
          </a:xfrm>
          <a:prstGeom prst="rect">
            <a:avLst/>
          </a:prstGeom>
          <a:noFill/>
        </p:spPr>
        <p:txBody>
          <a:bodyPr wrap="square" rtlCol="0">
            <a:spAutoFit/>
          </a:bodyPr>
          <a:lstStyle/>
          <a:p>
            <a:r>
              <a:rPr lang="en-US" dirty="0">
                <a:solidFill>
                  <a:srgbClr val="00B0F0"/>
                </a:solidFill>
                <a:highlight>
                  <a:srgbClr val="FFFF00"/>
                </a:highlight>
              </a:rPr>
              <a:t>amp</a:t>
            </a:r>
          </a:p>
        </p:txBody>
      </p:sp>
      <p:sp>
        <p:nvSpPr>
          <p:cNvPr id="12" name="TextBox 11">
            <a:extLst>
              <a:ext uri="{FF2B5EF4-FFF2-40B4-BE49-F238E27FC236}">
                <a16:creationId xmlns:a16="http://schemas.microsoft.com/office/drawing/2014/main" id="{34A08202-EEFC-484B-B59A-2F2D68A2E5D5}"/>
              </a:ext>
            </a:extLst>
          </p:cNvPr>
          <p:cNvSpPr txBox="1"/>
          <p:nvPr/>
        </p:nvSpPr>
        <p:spPr>
          <a:xfrm>
            <a:off x="319640" y="2971396"/>
            <a:ext cx="535546" cy="307777"/>
          </a:xfrm>
          <a:prstGeom prst="rect">
            <a:avLst/>
          </a:prstGeom>
          <a:noFill/>
        </p:spPr>
        <p:txBody>
          <a:bodyPr wrap="square" rtlCol="0">
            <a:spAutoFit/>
          </a:bodyPr>
          <a:lstStyle/>
          <a:p>
            <a:r>
              <a:rPr lang="en-US" dirty="0">
                <a:solidFill>
                  <a:srgbClr val="00B0F0"/>
                </a:solidFill>
                <a:highlight>
                  <a:srgbClr val="FFFF00"/>
                </a:highlight>
              </a:rPr>
              <a:t>eat</a:t>
            </a:r>
          </a:p>
        </p:txBody>
      </p:sp>
      <p:sp>
        <p:nvSpPr>
          <p:cNvPr id="13" name="TextBox 12">
            <a:extLst>
              <a:ext uri="{FF2B5EF4-FFF2-40B4-BE49-F238E27FC236}">
                <a16:creationId xmlns:a16="http://schemas.microsoft.com/office/drawing/2014/main" id="{D08CD4CF-CB04-4BEB-B58E-C76E2993BA2E}"/>
              </a:ext>
            </a:extLst>
          </p:cNvPr>
          <p:cNvSpPr txBox="1"/>
          <p:nvPr/>
        </p:nvSpPr>
        <p:spPr>
          <a:xfrm>
            <a:off x="259173" y="3341635"/>
            <a:ext cx="535546" cy="307777"/>
          </a:xfrm>
          <a:prstGeom prst="rect">
            <a:avLst/>
          </a:prstGeom>
          <a:noFill/>
        </p:spPr>
        <p:txBody>
          <a:bodyPr wrap="square" rtlCol="0">
            <a:spAutoFit/>
          </a:bodyPr>
          <a:lstStyle/>
          <a:p>
            <a:r>
              <a:rPr lang="en-US" dirty="0">
                <a:solidFill>
                  <a:srgbClr val="00B0F0"/>
                </a:solidFill>
                <a:highlight>
                  <a:srgbClr val="FFFF00"/>
                </a:highlight>
              </a:rPr>
              <a:t>love</a:t>
            </a:r>
          </a:p>
        </p:txBody>
      </p:sp>
      <p:sp>
        <p:nvSpPr>
          <p:cNvPr id="14" name="TextBox 13">
            <a:extLst>
              <a:ext uri="{FF2B5EF4-FFF2-40B4-BE49-F238E27FC236}">
                <a16:creationId xmlns:a16="http://schemas.microsoft.com/office/drawing/2014/main" id="{8BEE96D1-E34A-42D2-A8A7-889318BA1A0F}"/>
              </a:ext>
            </a:extLst>
          </p:cNvPr>
          <p:cNvSpPr txBox="1"/>
          <p:nvPr/>
        </p:nvSpPr>
        <p:spPr>
          <a:xfrm>
            <a:off x="207605" y="3711874"/>
            <a:ext cx="638682" cy="307777"/>
          </a:xfrm>
          <a:prstGeom prst="rect">
            <a:avLst/>
          </a:prstGeom>
          <a:noFill/>
        </p:spPr>
        <p:txBody>
          <a:bodyPr wrap="square" rtlCol="0">
            <a:spAutoFit/>
          </a:bodyPr>
          <a:lstStyle/>
          <a:p>
            <a:r>
              <a:rPr lang="en-US" dirty="0">
                <a:solidFill>
                  <a:srgbClr val="00B0F0"/>
                </a:solidFill>
                <a:highlight>
                  <a:srgbClr val="FFFF00"/>
                </a:highlight>
              </a:rPr>
              <a:t>time</a:t>
            </a:r>
          </a:p>
        </p:txBody>
      </p:sp>
      <p:sp>
        <p:nvSpPr>
          <p:cNvPr id="15" name="TextBox 14">
            <a:extLst>
              <a:ext uri="{FF2B5EF4-FFF2-40B4-BE49-F238E27FC236}">
                <a16:creationId xmlns:a16="http://schemas.microsoft.com/office/drawing/2014/main" id="{E22955CA-62AC-43E0-A805-6DD1B00456B8}"/>
              </a:ext>
            </a:extLst>
          </p:cNvPr>
          <p:cNvSpPr txBox="1"/>
          <p:nvPr/>
        </p:nvSpPr>
        <p:spPr>
          <a:xfrm>
            <a:off x="-49571" y="4084694"/>
            <a:ext cx="1256169" cy="307777"/>
          </a:xfrm>
          <a:prstGeom prst="rect">
            <a:avLst/>
          </a:prstGeom>
          <a:noFill/>
        </p:spPr>
        <p:txBody>
          <a:bodyPr wrap="square" rtlCol="0">
            <a:spAutoFit/>
          </a:bodyPr>
          <a:lstStyle/>
          <a:p>
            <a:r>
              <a:rPr lang="en-US" dirty="0">
                <a:solidFill>
                  <a:srgbClr val="00B0F0"/>
                </a:solidFill>
                <a:highlight>
                  <a:srgbClr val="FFFF00"/>
                </a:highlight>
              </a:rPr>
              <a:t>holidayhelper</a:t>
            </a:r>
          </a:p>
        </p:txBody>
      </p:sp>
      <p:sp>
        <p:nvSpPr>
          <p:cNvPr id="16" name="TextBox 15">
            <a:extLst>
              <a:ext uri="{FF2B5EF4-FFF2-40B4-BE49-F238E27FC236}">
                <a16:creationId xmlns:a16="http://schemas.microsoft.com/office/drawing/2014/main" id="{61EB5474-96C2-4AEE-BC9E-BBBCCA3C419C}"/>
              </a:ext>
            </a:extLst>
          </p:cNvPr>
          <p:cNvSpPr txBox="1"/>
          <p:nvPr/>
        </p:nvSpPr>
        <p:spPr>
          <a:xfrm>
            <a:off x="219366" y="4421191"/>
            <a:ext cx="758269" cy="307777"/>
          </a:xfrm>
          <a:prstGeom prst="rect">
            <a:avLst/>
          </a:prstGeom>
          <a:noFill/>
        </p:spPr>
        <p:txBody>
          <a:bodyPr wrap="square" rtlCol="0">
            <a:spAutoFit/>
          </a:bodyPr>
          <a:lstStyle/>
          <a:p>
            <a:r>
              <a:rPr lang="en-US" dirty="0">
                <a:solidFill>
                  <a:srgbClr val="00B0F0"/>
                </a:solidFill>
                <a:highlight>
                  <a:srgbClr val="FFFF00"/>
                </a:highlight>
              </a:rPr>
              <a:t>people</a:t>
            </a:r>
          </a:p>
        </p:txBody>
      </p:sp>
      <p:pic>
        <p:nvPicPr>
          <p:cNvPr id="10" name="Audio 9">
            <a:hlinkClick r:id="" action="ppaction://media"/>
            <a:extLst>
              <a:ext uri="{FF2B5EF4-FFF2-40B4-BE49-F238E27FC236}">
                <a16:creationId xmlns:a16="http://schemas.microsoft.com/office/drawing/2014/main" id="{656441BF-5A41-4BFD-8A17-D348D42948F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3552922230"/>
      </p:ext>
    </p:extLst>
  </p:cSld>
  <p:clrMapOvr>
    <a:masterClrMapping/>
  </p:clrMapOvr>
  <mc:AlternateContent xmlns:mc="http://schemas.openxmlformats.org/markup-compatibility/2006">
    <mc:Choice xmlns:p14="http://schemas.microsoft.com/office/powerpoint/2010/main" Requires="p14">
      <p:transition spd="slow" p14:dur="2000" advTm="64709"/>
    </mc:Choice>
    <mc:Fallback>
      <p:transition spd="slow" advTm="647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32B3B-A9AB-45CE-9AFF-A568DCFF91F9}"/>
              </a:ext>
            </a:extLst>
          </p:cNvPr>
          <p:cNvSpPr>
            <a:spLocks noGrp="1"/>
          </p:cNvSpPr>
          <p:nvPr>
            <p:ph type="title"/>
          </p:nvPr>
        </p:nvSpPr>
        <p:spPr>
          <a:xfrm>
            <a:off x="311700" y="288275"/>
            <a:ext cx="8520600" cy="572700"/>
          </a:xfrm>
        </p:spPr>
        <p:txBody>
          <a:bodyPr/>
          <a:lstStyle/>
          <a:p>
            <a:r>
              <a:rPr lang="en-US" dirty="0"/>
              <a:t>Top 10 Positive &amp; Negative Sentiment (Results) </a:t>
            </a:r>
          </a:p>
        </p:txBody>
      </p:sp>
      <p:sp>
        <p:nvSpPr>
          <p:cNvPr id="3" name="Text Placeholder 2">
            <a:extLst>
              <a:ext uri="{FF2B5EF4-FFF2-40B4-BE49-F238E27FC236}">
                <a16:creationId xmlns:a16="http://schemas.microsoft.com/office/drawing/2014/main" id="{40331C44-37CE-4259-AC42-5B118A3F1A36}"/>
              </a:ext>
            </a:extLst>
          </p:cNvPr>
          <p:cNvSpPr>
            <a:spLocks noGrp="1"/>
          </p:cNvSpPr>
          <p:nvPr>
            <p:ph type="body" idx="1"/>
          </p:nvPr>
        </p:nvSpPr>
        <p:spPr/>
        <p:txBody>
          <a:bodyPr/>
          <a:lstStyle/>
          <a:p>
            <a:endParaRPr lang="en-US" dirty="0"/>
          </a:p>
        </p:txBody>
      </p:sp>
      <p:pic>
        <p:nvPicPr>
          <p:cNvPr id="5" name="Picture 4" descr="A picture containing screenshot&#10;&#10;Description automatically generated">
            <a:extLst>
              <a:ext uri="{FF2B5EF4-FFF2-40B4-BE49-F238E27FC236}">
                <a16:creationId xmlns:a16="http://schemas.microsoft.com/office/drawing/2014/main" id="{F7254C73-9C7E-4684-B7CA-CFFF606DA083}"/>
              </a:ext>
            </a:extLst>
          </p:cNvPr>
          <p:cNvPicPr>
            <a:picLocks noChangeAspect="1"/>
          </p:cNvPicPr>
          <p:nvPr/>
        </p:nvPicPr>
        <p:blipFill>
          <a:blip r:embed="rId5"/>
          <a:stretch>
            <a:fillRect/>
          </a:stretch>
        </p:blipFill>
        <p:spPr>
          <a:xfrm>
            <a:off x="148856" y="1011494"/>
            <a:ext cx="9144000" cy="4157330"/>
          </a:xfrm>
          <a:prstGeom prst="rect">
            <a:avLst/>
          </a:prstGeom>
        </p:spPr>
      </p:pic>
      <p:sp>
        <p:nvSpPr>
          <p:cNvPr id="9" name="TextBox 8">
            <a:extLst>
              <a:ext uri="{FF2B5EF4-FFF2-40B4-BE49-F238E27FC236}">
                <a16:creationId xmlns:a16="http://schemas.microsoft.com/office/drawing/2014/main" id="{F86DB4A7-7787-461E-A785-B65D568760AB}"/>
              </a:ext>
            </a:extLst>
          </p:cNvPr>
          <p:cNvSpPr txBox="1"/>
          <p:nvPr/>
        </p:nvSpPr>
        <p:spPr>
          <a:xfrm>
            <a:off x="4742815" y="1609696"/>
            <a:ext cx="935665" cy="307777"/>
          </a:xfrm>
          <a:prstGeom prst="rect">
            <a:avLst/>
          </a:prstGeom>
          <a:noFill/>
        </p:spPr>
        <p:txBody>
          <a:bodyPr wrap="square" rtlCol="0">
            <a:spAutoFit/>
          </a:bodyPr>
          <a:lstStyle/>
          <a:p>
            <a:r>
              <a:rPr lang="en-US" dirty="0">
                <a:highlight>
                  <a:srgbClr val="FFFF00"/>
                </a:highlight>
              </a:rPr>
              <a:t>good</a:t>
            </a:r>
          </a:p>
        </p:txBody>
      </p:sp>
      <p:sp>
        <p:nvSpPr>
          <p:cNvPr id="10" name="TextBox 9">
            <a:extLst>
              <a:ext uri="{FF2B5EF4-FFF2-40B4-BE49-F238E27FC236}">
                <a16:creationId xmlns:a16="http://schemas.microsoft.com/office/drawing/2014/main" id="{A5F4B108-9CDD-45D3-9AC2-A4830C8ED248}"/>
              </a:ext>
            </a:extLst>
          </p:cNvPr>
          <p:cNvSpPr txBox="1"/>
          <p:nvPr/>
        </p:nvSpPr>
        <p:spPr>
          <a:xfrm>
            <a:off x="4796549" y="1267997"/>
            <a:ext cx="797442" cy="307777"/>
          </a:xfrm>
          <a:prstGeom prst="rect">
            <a:avLst/>
          </a:prstGeom>
          <a:noFill/>
        </p:spPr>
        <p:txBody>
          <a:bodyPr wrap="square" rtlCol="0">
            <a:spAutoFit/>
          </a:bodyPr>
          <a:lstStyle/>
          <a:p>
            <a:r>
              <a:rPr lang="en-US" dirty="0">
                <a:highlight>
                  <a:srgbClr val="FFFF00"/>
                </a:highlight>
              </a:rPr>
              <a:t>like</a:t>
            </a:r>
          </a:p>
        </p:txBody>
      </p:sp>
      <p:sp>
        <p:nvSpPr>
          <p:cNvPr id="11" name="TextBox 10">
            <a:extLst>
              <a:ext uri="{FF2B5EF4-FFF2-40B4-BE49-F238E27FC236}">
                <a16:creationId xmlns:a16="http://schemas.microsoft.com/office/drawing/2014/main" id="{D97A2081-D461-438D-876D-358BE24C70E5}"/>
              </a:ext>
            </a:extLst>
          </p:cNvPr>
          <p:cNvSpPr txBox="1"/>
          <p:nvPr/>
        </p:nvSpPr>
        <p:spPr>
          <a:xfrm>
            <a:off x="311700" y="1276258"/>
            <a:ext cx="499731" cy="307777"/>
          </a:xfrm>
          <a:prstGeom prst="rect">
            <a:avLst/>
          </a:prstGeom>
          <a:noFill/>
        </p:spPr>
        <p:txBody>
          <a:bodyPr wrap="square" rtlCol="0">
            <a:spAutoFit/>
          </a:bodyPr>
          <a:lstStyle/>
          <a:p>
            <a:r>
              <a:rPr lang="en-US" dirty="0">
                <a:highlight>
                  <a:srgbClr val="FFFF00"/>
                </a:highlight>
              </a:rPr>
              <a:t>shit</a:t>
            </a:r>
          </a:p>
        </p:txBody>
      </p:sp>
      <p:sp>
        <p:nvSpPr>
          <p:cNvPr id="12" name="TextBox 11">
            <a:extLst>
              <a:ext uri="{FF2B5EF4-FFF2-40B4-BE49-F238E27FC236}">
                <a16:creationId xmlns:a16="http://schemas.microsoft.com/office/drawing/2014/main" id="{9D337B9E-68F6-4686-9B00-1465607482D8}"/>
              </a:ext>
            </a:extLst>
          </p:cNvPr>
          <p:cNvSpPr txBox="1"/>
          <p:nvPr/>
        </p:nvSpPr>
        <p:spPr>
          <a:xfrm>
            <a:off x="276300" y="1629216"/>
            <a:ext cx="606057" cy="307777"/>
          </a:xfrm>
          <a:prstGeom prst="rect">
            <a:avLst/>
          </a:prstGeom>
          <a:noFill/>
        </p:spPr>
        <p:txBody>
          <a:bodyPr wrap="square" rtlCol="0">
            <a:spAutoFit/>
          </a:bodyPr>
          <a:lstStyle/>
          <a:p>
            <a:r>
              <a:rPr lang="en-US" dirty="0">
                <a:highlight>
                  <a:srgbClr val="FFFF00"/>
                </a:highlight>
              </a:rPr>
              <a:t>miss</a:t>
            </a:r>
          </a:p>
        </p:txBody>
      </p:sp>
      <p:sp>
        <p:nvSpPr>
          <p:cNvPr id="13" name="TextBox 12">
            <a:extLst>
              <a:ext uri="{FF2B5EF4-FFF2-40B4-BE49-F238E27FC236}">
                <a16:creationId xmlns:a16="http://schemas.microsoft.com/office/drawing/2014/main" id="{DD7A9BD1-2584-4DC7-819D-54F1CF816CEF}"/>
              </a:ext>
            </a:extLst>
          </p:cNvPr>
          <p:cNvSpPr txBox="1"/>
          <p:nvPr/>
        </p:nvSpPr>
        <p:spPr>
          <a:xfrm>
            <a:off x="4783810" y="1954105"/>
            <a:ext cx="935665" cy="307777"/>
          </a:xfrm>
          <a:prstGeom prst="rect">
            <a:avLst/>
          </a:prstGeom>
          <a:noFill/>
        </p:spPr>
        <p:txBody>
          <a:bodyPr wrap="square" rtlCol="0">
            <a:spAutoFit/>
          </a:bodyPr>
          <a:lstStyle/>
          <a:p>
            <a:r>
              <a:rPr lang="en-US" dirty="0">
                <a:highlight>
                  <a:srgbClr val="FFFF00"/>
                </a:highlight>
              </a:rPr>
              <a:t>love</a:t>
            </a:r>
          </a:p>
        </p:txBody>
      </p:sp>
      <p:sp>
        <p:nvSpPr>
          <p:cNvPr id="14" name="TextBox 13">
            <a:extLst>
              <a:ext uri="{FF2B5EF4-FFF2-40B4-BE49-F238E27FC236}">
                <a16:creationId xmlns:a16="http://schemas.microsoft.com/office/drawing/2014/main" id="{896B44E3-06B1-4130-A5F9-11C25B7A8044}"/>
              </a:ext>
            </a:extLst>
          </p:cNvPr>
          <p:cNvSpPr txBox="1"/>
          <p:nvPr/>
        </p:nvSpPr>
        <p:spPr>
          <a:xfrm>
            <a:off x="4742815" y="2349793"/>
            <a:ext cx="836333" cy="307777"/>
          </a:xfrm>
          <a:prstGeom prst="rect">
            <a:avLst/>
          </a:prstGeom>
          <a:noFill/>
        </p:spPr>
        <p:txBody>
          <a:bodyPr wrap="square" rtlCol="0">
            <a:spAutoFit/>
          </a:bodyPr>
          <a:lstStyle/>
          <a:p>
            <a:r>
              <a:rPr lang="en-US" dirty="0">
                <a:highlight>
                  <a:srgbClr val="FFFF00"/>
                </a:highlight>
              </a:rPr>
              <a:t>great</a:t>
            </a:r>
          </a:p>
        </p:txBody>
      </p:sp>
      <p:sp>
        <p:nvSpPr>
          <p:cNvPr id="15" name="TextBox 14">
            <a:extLst>
              <a:ext uri="{FF2B5EF4-FFF2-40B4-BE49-F238E27FC236}">
                <a16:creationId xmlns:a16="http://schemas.microsoft.com/office/drawing/2014/main" id="{3250D02F-D162-408D-B367-A6D572052AA3}"/>
              </a:ext>
            </a:extLst>
          </p:cNvPr>
          <p:cNvSpPr txBox="1"/>
          <p:nvPr/>
        </p:nvSpPr>
        <p:spPr>
          <a:xfrm>
            <a:off x="4720856" y="2745481"/>
            <a:ext cx="684122" cy="307777"/>
          </a:xfrm>
          <a:prstGeom prst="rect">
            <a:avLst/>
          </a:prstGeom>
          <a:noFill/>
        </p:spPr>
        <p:txBody>
          <a:bodyPr wrap="square" rtlCol="0">
            <a:spAutoFit/>
          </a:bodyPr>
          <a:lstStyle/>
          <a:p>
            <a:r>
              <a:rPr lang="en-US" dirty="0">
                <a:highlight>
                  <a:srgbClr val="FFFF00"/>
                </a:highlight>
              </a:rPr>
              <a:t>work</a:t>
            </a:r>
          </a:p>
        </p:txBody>
      </p:sp>
      <p:sp>
        <p:nvSpPr>
          <p:cNvPr id="16" name="TextBox 15">
            <a:extLst>
              <a:ext uri="{FF2B5EF4-FFF2-40B4-BE49-F238E27FC236}">
                <a16:creationId xmlns:a16="http://schemas.microsoft.com/office/drawing/2014/main" id="{F605EE2F-3B9C-4FB3-A630-513076E5FCCD}"/>
              </a:ext>
            </a:extLst>
          </p:cNvPr>
          <p:cNvSpPr txBox="1"/>
          <p:nvPr/>
        </p:nvSpPr>
        <p:spPr>
          <a:xfrm>
            <a:off x="4779620" y="3076284"/>
            <a:ext cx="937057" cy="307777"/>
          </a:xfrm>
          <a:prstGeom prst="rect">
            <a:avLst/>
          </a:prstGeom>
          <a:noFill/>
        </p:spPr>
        <p:txBody>
          <a:bodyPr wrap="square" rtlCol="0">
            <a:spAutoFit/>
          </a:bodyPr>
          <a:lstStyle/>
          <a:p>
            <a:r>
              <a:rPr lang="en-US" dirty="0">
                <a:highlight>
                  <a:srgbClr val="FFFF00"/>
                </a:highlight>
              </a:rPr>
              <a:t>fast</a:t>
            </a:r>
          </a:p>
        </p:txBody>
      </p:sp>
      <p:sp>
        <p:nvSpPr>
          <p:cNvPr id="17" name="TextBox 16">
            <a:extLst>
              <a:ext uri="{FF2B5EF4-FFF2-40B4-BE49-F238E27FC236}">
                <a16:creationId xmlns:a16="http://schemas.microsoft.com/office/drawing/2014/main" id="{CCB60B98-566A-4F5A-8A0E-7969D7AFAED4}"/>
              </a:ext>
            </a:extLst>
          </p:cNvPr>
          <p:cNvSpPr txBox="1"/>
          <p:nvPr/>
        </p:nvSpPr>
        <p:spPr>
          <a:xfrm>
            <a:off x="4762261" y="3448490"/>
            <a:ext cx="797442" cy="307777"/>
          </a:xfrm>
          <a:prstGeom prst="rect">
            <a:avLst/>
          </a:prstGeom>
          <a:noFill/>
        </p:spPr>
        <p:txBody>
          <a:bodyPr wrap="square" rtlCol="0">
            <a:spAutoFit/>
          </a:bodyPr>
          <a:lstStyle/>
          <a:p>
            <a:r>
              <a:rPr lang="en-US" dirty="0">
                <a:highlight>
                  <a:srgbClr val="FFFF00"/>
                </a:highlight>
              </a:rPr>
              <a:t>free</a:t>
            </a:r>
          </a:p>
        </p:txBody>
      </p:sp>
      <p:sp>
        <p:nvSpPr>
          <p:cNvPr id="18" name="TextBox 17">
            <a:extLst>
              <a:ext uri="{FF2B5EF4-FFF2-40B4-BE49-F238E27FC236}">
                <a16:creationId xmlns:a16="http://schemas.microsoft.com/office/drawing/2014/main" id="{D238AF67-6D72-4B32-BF82-AA7FE3FB751B}"/>
              </a:ext>
            </a:extLst>
          </p:cNvPr>
          <p:cNvSpPr txBox="1"/>
          <p:nvPr/>
        </p:nvSpPr>
        <p:spPr>
          <a:xfrm>
            <a:off x="4720856" y="3802318"/>
            <a:ext cx="767222" cy="307777"/>
          </a:xfrm>
          <a:prstGeom prst="rect">
            <a:avLst/>
          </a:prstGeom>
          <a:noFill/>
        </p:spPr>
        <p:txBody>
          <a:bodyPr wrap="square" rtlCol="0">
            <a:spAutoFit/>
          </a:bodyPr>
          <a:lstStyle/>
          <a:p>
            <a:r>
              <a:rPr lang="en-US" dirty="0">
                <a:highlight>
                  <a:srgbClr val="FFFF00"/>
                </a:highlight>
              </a:rPr>
              <a:t>best</a:t>
            </a:r>
          </a:p>
        </p:txBody>
      </p:sp>
      <p:sp>
        <p:nvSpPr>
          <p:cNvPr id="19" name="TextBox 18">
            <a:extLst>
              <a:ext uri="{FF2B5EF4-FFF2-40B4-BE49-F238E27FC236}">
                <a16:creationId xmlns:a16="http://schemas.microsoft.com/office/drawing/2014/main" id="{9E94954F-3DFF-420E-B7F9-CA7F3F31278F}"/>
              </a:ext>
            </a:extLst>
          </p:cNvPr>
          <p:cNvSpPr txBox="1"/>
          <p:nvPr/>
        </p:nvSpPr>
        <p:spPr>
          <a:xfrm>
            <a:off x="4708259" y="4185596"/>
            <a:ext cx="767222" cy="307777"/>
          </a:xfrm>
          <a:prstGeom prst="rect">
            <a:avLst/>
          </a:prstGeom>
          <a:noFill/>
        </p:spPr>
        <p:txBody>
          <a:bodyPr wrap="square" rtlCol="0">
            <a:spAutoFit/>
          </a:bodyPr>
          <a:lstStyle/>
          <a:p>
            <a:r>
              <a:rPr lang="en-US" dirty="0">
                <a:highlight>
                  <a:srgbClr val="FFFF00"/>
                </a:highlight>
              </a:rPr>
              <a:t>better</a:t>
            </a:r>
          </a:p>
        </p:txBody>
      </p:sp>
      <p:sp>
        <p:nvSpPr>
          <p:cNvPr id="20" name="TextBox 19">
            <a:extLst>
              <a:ext uri="{FF2B5EF4-FFF2-40B4-BE49-F238E27FC236}">
                <a16:creationId xmlns:a16="http://schemas.microsoft.com/office/drawing/2014/main" id="{4494FA3E-B47C-4132-8F31-BAFF0CDBBF25}"/>
              </a:ext>
            </a:extLst>
          </p:cNvPr>
          <p:cNvSpPr txBox="1"/>
          <p:nvPr/>
        </p:nvSpPr>
        <p:spPr>
          <a:xfrm>
            <a:off x="4784649" y="4537078"/>
            <a:ext cx="767222" cy="307777"/>
          </a:xfrm>
          <a:prstGeom prst="rect">
            <a:avLst/>
          </a:prstGeom>
          <a:noFill/>
        </p:spPr>
        <p:txBody>
          <a:bodyPr wrap="square" rtlCol="0">
            <a:spAutoFit/>
          </a:bodyPr>
          <a:lstStyle/>
          <a:p>
            <a:r>
              <a:rPr lang="en-US" dirty="0">
                <a:highlight>
                  <a:srgbClr val="FFFF00"/>
                </a:highlight>
              </a:rPr>
              <a:t>well</a:t>
            </a:r>
          </a:p>
        </p:txBody>
      </p:sp>
      <p:sp>
        <p:nvSpPr>
          <p:cNvPr id="21" name="TextBox 20">
            <a:extLst>
              <a:ext uri="{FF2B5EF4-FFF2-40B4-BE49-F238E27FC236}">
                <a16:creationId xmlns:a16="http://schemas.microsoft.com/office/drawing/2014/main" id="{37D7FFF8-89F4-40C7-8A3C-0054302BDC6C}"/>
              </a:ext>
            </a:extLst>
          </p:cNvPr>
          <p:cNvSpPr txBox="1"/>
          <p:nvPr/>
        </p:nvSpPr>
        <p:spPr>
          <a:xfrm>
            <a:off x="302461" y="1973797"/>
            <a:ext cx="499731" cy="307777"/>
          </a:xfrm>
          <a:prstGeom prst="rect">
            <a:avLst/>
          </a:prstGeom>
          <a:noFill/>
        </p:spPr>
        <p:txBody>
          <a:bodyPr wrap="square" rtlCol="0">
            <a:spAutoFit/>
          </a:bodyPr>
          <a:lstStyle/>
          <a:p>
            <a:r>
              <a:rPr lang="en-US" dirty="0">
                <a:highlight>
                  <a:srgbClr val="FFFF00"/>
                </a:highlight>
              </a:rPr>
              <a:t>bad</a:t>
            </a:r>
          </a:p>
        </p:txBody>
      </p:sp>
      <p:sp>
        <p:nvSpPr>
          <p:cNvPr id="22" name="TextBox 21">
            <a:extLst>
              <a:ext uri="{FF2B5EF4-FFF2-40B4-BE49-F238E27FC236}">
                <a16:creationId xmlns:a16="http://schemas.microsoft.com/office/drawing/2014/main" id="{58A9F949-8FA8-4CCE-A0C1-987DD76FD43D}"/>
              </a:ext>
            </a:extLst>
          </p:cNvPr>
          <p:cNvSpPr txBox="1"/>
          <p:nvPr/>
        </p:nvSpPr>
        <p:spPr>
          <a:xfrm>
            <a:off x="169484" y="2362186"/>
            <a:ext cx="684122" cy="307777"/>
          </a:xfrm>
          <a:prstGeom prst="rect">
            <a:avLst/>
          </a:prstGeom>
          <a:noFill/>
        </p:spPr>
        <p:txBody>
          <a:bodyPr wrap="square" rtlCol="0">
            <a:spAutoFit/>
          </a:bodyPr>
          <a:lstStyle/>
          <a:p>
            <a:r>
              <a:rPr lang="en-US" dirty="0">
                <a:highlight>
                  <a:srgbClr val="FFFF00"/>
                </a:highlight>
              </a:rPr>
              <a:t>wrong</a:t>
            </a:r>
          </a:p>
        </p:txBody>
      </p:sp>
      <p:sp>
        <p:nvSpPr>
          <p:cNvPr id="23" name="TextBox 22">
            <a:extLst>
              <a:ext uri="{FF2B5EF4-FFF2-40B4-BE49-F238E27FC236}">
                <a16:creationId xmlns:a16="http://schemas.microsoft.com/office/drawing/2014/main" id="{1DA7F981-A8BF-430E-968E-85AF61FF770C}"/>
              </a:ext>
            </a:extLst>
          </p:cNvPr>
          <p:cNvSpPr txBox="1"/>
          <p:nvPr/>
        </p:nvSpPr>
        <p:spPr>
          <a:xfrm>
            <a:off x="263429" y="2692600"/>
            <a:ext cx="538763" cy="307777"/>
          </a:xfrm>
          <a:prstGeom prst="rect">
            <a:avLst/>
          </a:prstGeom>
          <a:noFill/>
        </p:spPr>
        <p:txBody>
          <a:bodyPr wrap="square" rtlCol="0">
            <a:spAutoFit/>
          </a:bodyPr>
          <a:lstStyle/>
          <a:p>
            <a:r>
              <a:rPr lang="en-US" dirty="0">
                <a:highlight>
                  <a:srgbClr val="FFFF00"/>
                </a:highlight>
              </a:rPr>
              <a:t>hate</a:t>
            </a:r>
          </a:p>
        </p:txBody>
      </p:sp>
      <p:sp>
        <p:nvSpPr>
          <p:cNvPr id="24" name="TextBox 23">
            <a:extLst>
              <a:ext uri="{FF2B5EF4-FFF2-40B4-BE49-F238E27FC236}">
                <a16:creationId xmlns:a16="http://schemas.microsoft.com/office/drawing/2014/main" id="{A950B555-7D72-432F-ADDA-B5A4259A5793}"/>
              </a:ext>
            </a:extLst>
          </p:cNvPr>
          <p:cNvSpPr txBox="1"/>
          <p:nvPr/>
        </p:nvSpPr>
        <p:spPr>
          <a:xfrm>
            <a:off x="263429" y="3082252"/>
            <a:ext cx="680623" cy="307777"/>
          </a:xfrm>
          <a:prstGeom prst="rect">
            <a:avLst/>
          </a:prstGeom>
          <a:noFill/>
        </p:spPr>
        <p:txBody>
          <a:bodyPr wrap="square" rtlCol="0">
            <a:spAutoFit/>
          </a:bodyPr>
          <a:lstStyle/>
          <a:p>
            <a:r>
              <a:rPr lang="en-US" dirty="0">
                <a:highlight>
                  <a:srgbClr val="FFFF00"/>
                </a:highlight>
              </a:rPr>
              <a:t>sorry</a:t>
            </a:r>
          </a:p>
        </p:txBody>
      </p:sp>
      <p:sp>
        <p:nvSpPr>
          <p:cNvPr id="25" name="TextBox 24">
            <a:extLst>
              <a:ext uri="{FF2B5EF4-FFF2-40B4-BE49-F238E27FC236}">
                <a16:creationId xmlns:a16="http://schemas.microsoft.com/office/drawing/2014/main" id="{4E7B499E-7A56-47A8-AD05-1F792FEEAD2B}"/>
              </a:ext>
            </a:extLst>
          </p:cNvPr>
          <p:cNvSpPr txBox="1"/>
          <p:nvPr/>
        </p:nvSpPr>
        <p:spPr>
          <a:xfrm>
            <a:off x="302461" y="3422778"/>
            <a:ext cx="684122" cy="307777"/>
          </a:xfrm>
          <a:prstGeom prst="rect">
            <a:avLst/>
          </a:prstGeom>
          <a:noFill/>
        </p:spPr>
        <p:txBody>
          <a:bodyPr wrap="square" rtlCol="0">
            <a:spAutoFit/>
          </a:bodyPr>
          <a:lstStyle/>
          <a:p>
            <a:r>
              <a:rPr lang="en-US" dirty="0">
                <a:highlight>
                  <a:srgbClr val="FFFF00"/>
                </a:highlight>
              </a:rPr>
              <a:t>sick</a:t>
            </a:r>
          </a:p>
        </p:txBody>
      </p:sp>
      <p:sp>
        <p:nvSpPr>
          <p:cNvPr id="26" name="TextBox 25">
            <a:extLst>
              <a:ext uri="{FF2B5EF4-FFF2-40B4-BE49-F238E27FC236}">
                <a16:creationId xmlns:a16="http://schemas.microsoft.com/office/drawing/2014/main" id="{96F6BA51-CBBF-4EED-8AFF-A6AA07A524CD}"/>
              </a:ext>
            </a:extLst>
          </p:cNvPr>
          <p:cNvSpPr txBox="1"/>
          <p:nvPr/>
        </p:nvSpPr>
        <p:spPr>
          <a:xfrm>
            <a:off x="245942" y="3802318"/>
            <a:ext cx="925035" cy="307777"/>
          </a:xfrm>
          <a:prstGeom prst="rect">
            <a:avLst/>
          </a:prstGeom>
          <a:noFill/>
        </p:spPr>
        <p:txBody>
          <a:bodyPr wrap="square" rtlCol="0">
            <a:spAutoFit/>
          </a:bodyPr>
          <a:lstStyle/>
          <a:p>
            <a:r>
              <a:rPr lang="en-US" dirty="0">
                <a:highlight>
                  <a:srgbClr val="FFFF00"/>
                </a:highlight>
              </a:rPr>
              <a:t>hard</a:t>
            </a:r>
          </a:p>
        </p:txBody>
      </p:sp>
      <p:sp>
        <p:nvSpPr>
          <p:cNvPr id="27" name="TextBox 26">
            <a:extLst>
              <a:ext uri="{FF2B5EF4-FFF2-40B4-BE49-F238E27FC236}">
                <a16:creationId xmlns:a16="http://schemas.microsoft.com/office/drawing/2014/main" id="{AF881B64-BAE2-4C92-A733-7D7890433CF2}"/>
              </a:ext>
            </a:extLst>
          </p:cNvPr>
          <p:cNvSpPr txBox="1"/>
          <p:nvPr/>
        </p:nvSpPr>
        <p:spPr>
          <a:xfrm>
            <a:off x="286371" y="4162500"/>
            <a:ext cx="607596" cy="307777"/>
          </a:xfrm>
          <a:prstGeom prst="rect">
            <a:avLst/>
          </a:prstGeom>
          <a:noFill/>
        </p:spPr>
        <p:txBody>
          <a:bodyPr wrap="square" rtlCol="0">
            <a:spAutoFit/>
          </a:bodyPr>
          <a:lstStyle/>
          <a:p>
            <a:r>
              <a:rPr lang="en-US" dirty="0">
                <a:highlight>
                  <a:srgbClr val="FFFF00"/>
                </a:highlight>
              </a:rPr>
              <a:t>fuck</a:t>
            </a:r>
          </a:p>
        </p:txBody>
      </p:sp>
      <p:sp>
        <p:nvSpPr>
          <p:cNvPr id="28" name="TextBox 27">
            <a:extLst>
              <a:ext uri="{FF2B5EF4-FFF2-40B4-BE49-F238E27FC236}">
                <a16:creationId xmlns:a16="http://schemas.microsoft.com/office/drawing/2014/main" id="{C8C31CD6-C12D-43A1-9B01-AF93EED2E3C4}"/>
              </a:ext>
            </a:extLst>
          </p:cNvPr>
          <p:cNvSpPr txBox="1"/>
          <p:nvPr/>
        </p:nvSpPr>
        <p:spPr>
          <a:xfrm>
            <a:off x="353874" y="4529371"/>
            <a:ext cx="499732" cy="307777"/>
          </a:xfrm>
          <a:prstGeom prst="rect">
            <a:avLst/>
          </a:prstGeom>
          <a:noFill/>
        </p:spPr>
        <p:txBody>
          <a:bodyPr wrap="square" rtlCol="0">
            <a:spAutoFit/>
          </a:bodyPr>
          <a:lstStyle/>
          <a:p>
            <a:r>
              <a:rPr lang="en-US" dirty="0">
                <a:highlight>
                  <a:srgbClr val="FFFF00"/>
                </a:highlight>
              </a:rPr>
              <a:t>fat</a:t>
            </a:r>
          </a:p>
        </p:txBody>
      </p:sp>
      <p:pic>
        <p:nvPicPr>
          <p:cNvPr id="30" name="Audio 29">
            <a:hlinkClick r:id="" action="ppaction://media"/>
            <a:extLst>
              <a:ext uri="{FF2B5EF4-FFF2-40B4-BE49-F238E27FC236}">
                <a16:creationId xmlns:a16="http://schemas.microsoft.com/office/drawing/2014/main" id="{ACA7DCD3-645F-4FDA-BF70-D9FF95ACC2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206067307"/>
      </p:ext>
    </p:extLst>
  </p:cSld>
  <p:clrMapOvr>
    <a:masterClrMapping/>
  </p:clrMapOvr>
  <mc:AlternateContent xmlns:mc="http://schemas.openxmlformats.org/markup-compatibility/2006">
    <mc:Choice xmlns:p14="http://schemas.microsoft.com/office/powerpoint/2010/main" Requires="p14">
      <p:transition spd="slow" p14:dur="2000" advTm="100429"/>
    </mc:Choice>
    <mc:Fallback>
      <p:transition spd="slow" advTm="100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EF445-2AB7-40D3-9993-03AC9BFB9748}"/>
              </a:ext>
            </a:extLst>
          </p:cNvPr>
          <p:cNvSpPr>
            <a:spLocks noGrp="1"/>
          </p:cNvSpPr>
          <p:nvPr>
            <p:ph type="title"/>
          </p:nvPr>
        </p:nvSpPr>
        <p:spPr>
          <a:xfrm>
            <a:off x="311700" y="0"/>
            <a:ext cx="8520600" cy="572700"/>
          </a:xfrm>
        </p:spPr>
        <p:txBody>
          <a:bodyPr/>
          <a:lstStyle/>
          <a:p>
            <a:r>
              <a:rPr lang="en-US" dirty="0"/>
              <a:t>Word Cloud Of Positive and Negative Words (Results)</a:t>
            </a:r>
          </a:p>
        </p:txBody>
      </p:sp>
      <p:sp>
        <p:nvSpPr>
          <p:cNvPr id="3" name="Text Placeholder 2">
            <a:extLst>
              <a:ext uri="{FF2B5EF4-FFF2-40B4-BE49-F238E27FC236}">
                <a16:creationId xmlns:a16="http://schemas.microsoft.com/office/drawing/2014/main" id="{2A81D315-2298-4F26-8C36-31762FFA4EAA}"/>
              </a:ext>
            </a:extLst>
          </p:cNvPr>
          <p:cNvSpPr>
            <a:spLocks noGrp="1"/>
          </p:cNvSpPr>
          <p:nvPr>
            <p:ph type="body" idx="1"/>
          </p:nvPr>
        </p:nvSpPr>
        <p:spPr/>
        <p:txBody>
          <a:bodyPr/>
          <a:lstStyle/>
          <a:p>
            <a:endParaRPr lang="en-US" dirty="0"/>
          </a:p>
        </p:txBody>
      </p:sp>
      <p:pic>
        <p:nvPicPr>
          <p:cNvPr id="6" name="Picture 5" descr="A screenshot of a cell phone&#10;&#10;Description automatically generated">
            <a:extLst>
              <a:ext uri="{FF2B5EF4-FFF2-40B4-BE49-F238E27FC236}">
                <a16:creationId xmlns:a16="http://schemas.microsoft.com/office/drawing/2014/main" id="{FBE9438B-72E6-4906-8760-11C82E74E95E}"/>
              </a:ext>
            </a:extLst>
          </p:cNvPr>
          <p:cNvPicPr>
            <a:picLocks noChangeAspect="1"/>
          </p:cNvPicPr>
          <p:nvPr/>
        </p:nvPicPr>
        <p:blipFill>
          <a:blip r:embed="rId4"/>
          <a:stretch>
            <a:fillRect/>
          </a:stretch>
        </p:blipFill>
        <p:spPr>
          <a:xfrm>
            <a:off x="2232212" y="677769"/>
            <a:ext cx="3598201" cy="4447412"/>
          </a:xfrm>
          <a:prstGeom prst="rect">
            <a:avLst/>
          </a:prstGeom>
        </p:spPr>
      </p:pic>
      <p:pic>
        <p:nvPicPr>
          <p:cNvPr id="5" name="Audio 4">
            <a:hlinkClick r:id="" action="ppaction://media"/>
            <a:extLst>
              <a:ext uri="{FF2B5EF4-FFF2-40B4-BE49-F238E27FC236}">
                <a16:creationId xmlns:a16="http://schemas.microsoft.com/office/drawing/2014/main" id="{0CC0ED47-0007-4B11-BE03-B59670AA74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82710496"/>
      </p:ext>
    </p:extLst>
  </p:cSld>
  <p:clrMapOvr>
    <a:masterClrMapping/>
  </p:clrMapOvr>
  <mc:AlternateContent xmlns:mc="http://schemas.openxmlformats.org/markup-compatibility/2006">
    <mc:Choice xmlns:p14="http://schemas.microsoft.com/office/powerpoint/2010/main" Requires="p14">
      <p:transition spd="slow" p14:dur="2000" advTm="38019"/>
    </mc:Choice>
    <mc:Fallback>
      <p:transition spd="slow" advTm="38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D6198-E832-4D5A-B8B8-819B633A7BA1}"/>
              </a:ext>
            </a:extLst>
          </p:cNvPr>
          <p:cNvSpPr>
            <a:spLocks noGrp="1"/>
          </p:cNvSpPr>
          <p:nvPr>
            <p:ph type="title"/>
          </p:nvPr>
        </p:nvSpPr>
        <p:spPr>
          <a:xfrm>
            <a:off x="311700" y="269551"/>
            <a:ext cx="8520600" cy="572700"/>
          </a:xfrm>
        </p:spPr>
        <p:txBody>
          <a:bodyPr/>
          <a:lstStyle/>
          <a:p>
            <a:r>
              <a:rPr lang="en-US" dirty="0"/>
              <a:t>Top 10 Topics (Results)</a:t>
            </a:r>
          </a:p>
        </p:txBody>
      </p:sp>
      <p:pic>
        <p:nvPicPr>
          <p:cNvPr id="4" name="Picture 3">
            <a:extLst>
              <a:ext uri="{FF2B5EF4-FFF2-40B4-BE49-F238E27FC236}">
                <a16:creationId xmlns:a16="http://schemas.microsoft.com/office/drawing/2014/main" id="{EC2A804A-9B47-4549-951B-F8E091952401}"/>
              </a:ext>
            </a:extLst>
          </p:cNvPr>
          <p:cNvPicPr>
            <a:picLocks noChangeAspect="1"/>
          </p:cNvPicPr>
          <p:nvPr/>
        </p:nvPicPr>
        <p:blipFill>
          <a:blip r:embed="rId4"/>
          <a:stretch>
            <a:fillRect/>
          </a:stretch>
        </p:blipFill>
        <p:spPr>
          <a:xfrm>
            <a:off x="0" y="842251"/>
            <a:ext cx="9144000" cy="4301249"/>
          </a:xfrm>
          <a:prstGeom prst="rect">
            <a:avLst/>
          </a:prstGeom>
        </p:spPr>
      </p:pic>
      <p:pic>
        <p:nvPicPr>
          <p:cNvPr id="7" name="Audio 6">
            <a:hlinkClick r:id="" action="ppaction://media"/>
            <a:extLst>
              <a:ext uri="{FF2B5EF4-FFF2-40B4-BE49-F238E27FC236}">
                <a16:creationId xmlns:a16="http://schemas.microsoft.com/office/drawing/2014/main" id="{C29DCDF4-614A-4BDF-8D23-8ABF1B7324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4087930998"/>
      </p:ext>
    </p:extLst>
  </p:cSld>
  <p:clrMapOvr>
    <a:masterClrMapping/>
  </p:clrMapOvr>
  <mc:AlternateContent xmlns:mc="http://schemas.openxmlformats.org/markup-compatibility/2006">
    <mc:Choice xmlns:p14="http://schemas.microsoft.com/office/powerpoint/2010/main" Requires="p14">
      <p:transition spd="slow" p14:dur="2000" advTm="98955"/>
    </mc:Choice>
    <mc:Fallback>
      <p:transition spd="slow" advTm="989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80418-CB20-4E86-BB74-017A01D16F2E}"/>
              </a:ext>
            </a:extLst>
          </p:cNvPr>
          <p:cNvSpPr>
            <a:spLocks noGrp="1"/>
          </p:cNvSpPr>
          <p:nvPr>
            <p:ph type="title"/>
          </p:nvPr>
        </p:nvSpPr>
        <p:spPr/>
        <p:txBody>
          <a:bodyPr/>
          <a:lstStyle/>
          <a:p>
            <a:r>
              <a:rPr lang="en-US" dirty="0"/>
              <a:t>Conclusion</a:t>
            </a:r>
          </a:p>
        </p:txBody>
      </p:sp>
      <p:sp>
        <p:nvSpPr>
          <p:cNvPr id="3" name="Text Placeholder 2">
            <a:extLst>
              <a:ext uri="{FF2B5EF4-FFF2-40B4-BE49-F238E27FC236}">
                <a16:creationId xmlns:a16="http://schemas.microsoft.com/office/drawing/2014/main" id="{ADDA724E-2567-4A7C-B8D6-5F32957B8E80}"/>
              </a:ext>
            </a:extLst>
          </p:cNvPr>
          <p:cNvSpPr>
            <a:spLocks noGrp="1"/>
          </p:cNvSpPr>
          <p:nvPr>
            <p:ph type="body" idx="1"/>
          </p:nvPr>
        </p:nvSpPr>
        <p:spPr/>
        <p:txBody>
          <a:bodyPr/>
          <a:lstStyle/>
          <a:p>
            <a:pPr marL="114300" indent="0">
              <a:buNone/>
            </a:pPr>
            <a:r>
              <a:rPr lang="en-US" dirty="0"/>
              <a:t>In conclusion, Social Media is a powerful resource for collecting data on specific topics. Using tools like the Sentiment Analysis and Topic Modeling packages in R, we gained insight on twitter users’ opinions of food and activities related to food such as holiday celebrations. Health and Nutrition were notably less of a concern to users than taste or convenience.</a:t>
            </a:r>
          </a:p>
          <a:p>
            <a:endParaRPr lang="en-US" dirty="0"/>
          </a:p>
          <a:p>
            <a:pPr marL="114300" indent="0">
              <a:buNone/>
            </a:pPr>
            <a:r>
              <a:rPr lang="en-US" dirty="0"/>
              <a:t>Obesity rates in the United States could be attributed to the popularity of fast food and apathy towards nutrition. </a:t>
            </a:r>
          </a:p>
        </p:txBody>
      </p:sp>
      <p:pic>
        <p:nvPicPr>
          <p:cNvPr id="6" name="Audio 5">
            <a:hlinkClick r:id="" action="ppaction://media"/>
            <a:extLst>
              <a:ext uri="{FF2B5EF4-FFF2-40B4-BE49-F238E27FC236}">
                <a16:creationId xmlns:a16="http://schemas.microsoft.com/office/drawing/2014/main" id="{562B5229-5986-4EB7-900E-35EED1E099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61716984"/>
      </p:ext>
    </p:extLst>
  </p:cSld>
  <p:clrMapOvr>
    <a:masterClrMapping/>
  </p:clrMapOvr>
  <mc:AlternateContent xmlns:mc="http://schemas.openxmlformats.org/markup-compatibility/2006">
    <mc:Choice xmlns:p14="http://schemas.microsoft.com/office/powerpoint/2010/main" Requires="p14">
      <p:transition spd="slow" p14:dur="2000" advTm="99465"/>
    </mc:Choice>
    <mc:Fallback>
      <p:transition spd="slow" advTm="99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F9D58"/>
      </a:accent4>
      <a:accent5>
        <a:srgbClr val="01AFD1"/>
      </a:accent5>
      <a:accent6>
        <a:srgbClr val="9C27B0"/>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619</TotalTime>
  <Words>308</Words>
  <Application>Microsoft Office PowerPoint</Application>
  <PresentationFormat>On-screen Show (16:9)</PresentationFormat>
  <Paragraphs>51</Paragraphs>
  <Slides>9</Slides>
  <Notes>6</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Playfair Display</vt:lpstr>
      <vt:lpstr>Montserrat</vt:lpstr>
      <vt:lpstr>Oswald</vt:lpstr>
      <vt:lpstr>Pop</vt:lpstr>
      <vt:lpstr>Public Opinion Text Mining Through Food Related Tweets</vt:lpstr>
      <vt:lpstr>Justification</vt:lpstr>
      <vt:lpstr>Method Of Data Collection</vt:lpstr>
      <vt:lpstr>Method Of Data Analysis</vt:lpstr>
      <vt:lpstr>Words Having More Than 50 Frequency (Results)</vt:lpstr>
      <vt:lpstr>Top 10 Positive &amp; Negative Sentiment (Results) </vt:lpstr>
      <vt:lpstr>Word Cloud Of Positive and Negative Words (Results)</vt:lpstr>
      <vt:lpstr>Top 10 Topics (Results)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Public Opinion Text Mining Through Food Related Tweets</dc:title>
  <dc:creator>William White</dc:creator>
  <cp:lastModifiedBy>Brett Ellis</cp:lastModifiedBy>
  <cp:revision>45</cp:revision>
  <dcterms:modified xsi:type="dcterms:W3CDTF">2020-04-20T23:24:22Z</dcterms:modified>
</cp:coreProperties>
</file>